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74" r:id="rId2"/>
    <p:sldId id="468" r:id="rId3"/>
    <p:sldId id="469" r:id="rId4"/>
    <p:sldId id="441" r:id="rId5"/>
    <p:sldId id="455" r:id="rId6"/>
    <p:sldId id="450" r:id="rId7"/>
    <p:sldId id="456" r:id="rId8"/>
    <p:sldId id="457" r:id="rId9"/>
    <p:sldId id="458" r:id="rId10"/>
    <p:sldId id="467" r:id="rId11"/>
    <p:sldId id="451" r:id="rId12"/>
    <p:sldId id="459" r:id="rId13"/>
    <p:sldId id="460" r:id="rId14"/>
    <p:sldId id="461" r:id="rId15"/>
    <p:sldId id="464" r:id="rId16"/>
    <p:sldId id="448" r:id="rId17"/>
    <p:sldId id="465" r:id="rId18"/>
    <p:sldId id="454" r:id="rId19"/>
    <p:sldId id="466" r:id="rId20"/>
    <p:sldId id="470" r:id="rId21"/>
    <p:sldId id="471" r:id="rId22"/>
    <p:sldId id="472" r:id="rId23"/>
    <p:sldId id="473" r:id="rId24"/>
    <p:sldId id="474" r:id="rId25"/>
    <p:sldId id="475" r:id="rId26"/>
    <p:sldId id="476" r:id="rId27"/>
    <p:sldId id="477" r:id="rId28"/>
    <p:sldId id="478" r:id="rId29"/>
    <p:sldId id="479" r:id="rId30"/>
    <p:sldId id="480" r:id="rId31"/>
    <p:sldId id="481" r:id="rId32"/>
    <p:sldId id="482" r:id="rId33"/>
    <p:sldId id="483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29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5.xml"/><Relationship Id="rId4" Type="http://schemas.openxmlformats.org/officeDocument/2006/relationships/slide" Target="slide2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9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5.xml"/><Relationship Id="rId5" Type="http://schemas.openxmlformats.org/officeDocument/2006/relationships/slide" Target="slide32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4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分数的意义和性质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16841" y="3534107"/>
            <a:ext cx="50754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最小公倍数</a:t>
            </a:r>
            <a:endParaRPr lang="zh-CN" altLang="en-US" sz="40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76944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  </a:t>
            </a:r>
            <a:r>
              <a:rPr lang="zh-CN" altLang="en-US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通  分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707804" y="1320505"/>
            <a:ext cx="34012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600" baseline="0" dirty="0" smtClean="0">
                <a:solidFill>
                  <a:srgbClr val="FF0000"/>
                </a:solidFill>
              </a:rPr>
              <a:t>3</a:t>
            </a:r>
            <a:r>
              <a:rPr lang="en-US" sz="3600" baseline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600" baseline="0" dirty="0" smtClean="0">
                <a:solidFill>
                  <a:srgbClr val="FF0000"/>
                </a:solidFill>
              </a:rPr>
              <a:t> </a:t>
            </a:r>
            <a:r>
              <a:rPr lang="en-US" altLang="zh-CN" sz="3600" baseline="0" dirty="0" smtClean="0">
                <a:solidFill>
                  <a:srgbClr val="FF0000"/>
                </a:solidFill>
              </a:rPr>
              <a:t>9</a:t>
            </a:r>
            <a:r>
              <a:rPr lang="en-US" sz="3600" baseline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600" baseline="0" dirty="0" smtClean="0">
                <a:solidFill>
                  <a:srgbClr val="FF0000"/>
                </a:solidFill>
              </a:rPr>
              <a:t> 1</a:t>
            </a:r>
            <a:r>
              <a:rPr lang="en-US" altLang="zh-CN" sz="3600" baseline="0" dirty="0" smtClean="0">
                <a:solidFill>
                  <a:srgbClr val="FF0000"/>
                </a:solidFill>
              </a:rPr>
              <a:t>5</a:t>
            </a:r>
            <a:r>
              <a:rPr lang="en-US" sz="3600" baseline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endParaRPr lang="en-US" sz="3600" baseline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/>
            <a:r>
              <a:rPr lang="zh-CN" altLang="en-US" sz="3600" baseline="0" dirty="0" smtClean="0">
                <a:solidFill>
                  <a:srgbClr val="FF0000"/>
                </a:solidFill>
              </a:rPr>
              <a:t>2</a:t>
            </a:r>
            <a:r>
              <a:rPr lang="en-US" altLang="zh-CN" sz="3600" baseline="0" dirty="0" smtClean="0">
                <a:solidFill>
                  <a:srgbClr val="FF0000"/>
                </a:solidFill>
              </a:rPr>
              <a:t>1</a:t>
            </a:r>
            <a:r>
              <a:rPr lang="zh-CN" altLang="en-US" sz="3600" baseline="0" dirty="0" smtClean="0">
                <a:solidFill>
                  <a:srgbClr val="FF0000"/>
                </a:solidFill>
              </a:rPr>
              <a:t>, </a:t>
            </a:r>
            <a:r>
              <a:rPr lang="en-US" sz="3600" baseline="0" dirty="0" smtClean="0">
                <a:solidFill>
                  <a:srgbClr val="FF0000"/>
                </a:solidFill>
              </a:rPr>
              <a:t>···</a:t>
            </a:r>
            <a:endParaRPr lang="en-US" sz="3600" baseline="0" dirty="0">
              <a:solidFill>
                <a:srgbClr val="FF0000"/>
              </a:solidFill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594769" y="620688"/>
            <a:ext cx="241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endParaRPr lang="zh-CN" altLang="en-US" sz="3200" baseline="0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880618" y="1194456"/>
            <a:ext cx="4475931" cy="1446213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3286124" y="1226397"/>
            <a:ext cx="4454227" cy="1446213"/>
          </a:xfrm>
          <a:prstGeom prst="ellipse">
            <a:avLst/>
          </a:prstGeom>
          <a:noFill/>
          <a:ln w="57150">
            <a:solidFill>
              <a:srgbClr val="CC0066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7457" y="624525"/>
            <a:ext cx="241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2987824" y="1390607"/>
            <a:ext cx="24559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sz="3600" baseline="0" dirty="0">
                <a:solidFill>
                  <a:srgbClr val="FF0000"/>
                </a:solidFill>
              </a:rPr>
              <a:t>   </a:t>
            </a:r>
            <a:r>
              <a:rPr lang="en-US" altLang="zh-CN" sz="3600" baseline="0" dirty="0" smtClean="0">
                <a:solidFill>
                  <a:srgbClr val="FF0000"/>
                </a:solidFill>
                <a:latin typeface="+mj-lt"/>
              </a:rPr>
              <a:t>6,12,</a:t>
            </a:r>
          </a:p>
          <a:p>
            <a:pPr algn="ctr" eaLnBrk="1" hangingPunct="1"/>
            <a:r>
              <a:rPr lang="en-US" altLang="zh-CN" sz="3600" baseline="0" dirty="0" smtClean="0">
                <a:solidFill>
                  <a:srgbClr val="FF0000"/>
                </a:solidFill>
                <a:latin typeface="+mj-lt"/>
              </a:rPr>
              <a:t>18,</a:t>
            </a:r>
            <a:r>
              <a:rPr lang="en-US" sz="3600" baseline="0" dirty="0" smtClean="0">
                <a:solidFill>
                  <a:srgbClr val="FF0000"/>
                </a:solidFill>
                <a:latin typeface="+mj-lt"/>
              </a:rPr>
              <a:t>···</a:t>
            </a:r>
            <a:endParaRPr lang="en-US" sz="3600" baseline="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2915816" y="2810177"/>
            <a:ext cx="3878240" cy="7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和6的公倍数</a:t>
            </a:r>
            <a:endParaRPr lang="zh-CN" altLang="en-US" sz="3200" baseline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4021212" y="2631138"/>
            <a:ext cx="360040" cy="494806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30589" y="1390607"/>
            <a:ext cx="554360" cy="6636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094" y="4437112"/>
            <a:ext cx="572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还发现了什么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7680" y="3471236"/>
            <a:ext cx="49231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集合圈右边为什么没有数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003" y="3861048"/>
            <a:ext cx="73633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倍数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,6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的倍数都是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8434" y="5085184"/>
            <a:ext cx="4685898" cy="322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4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8434" y="6089296"/>
            <a:ext cx="4685898" cy="3220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ts val="124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FF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3453" y="537321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再举个例子。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  <p:bldP spid="19" grpId="0"/>
      <p:bldP spid="20" grpId="0"/>
      <p:bldP spid="21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425574" y="985491"/>
            <a:ext cx="717887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8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的公倍数及最小公倍数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180975" y="980728"/>
            <a:ext cx="1295400" cy="647700"/>
          </a:xfrm>
          <a:prstGeom prst="homePlate">
            <a:avLst>
              <a:gd name="adj" fmla="val 50000"/>
            </a:avLst>
          </a:prstGeom>
          <a:solidFill>
            <a:srgbClr val="FFFF99"/>
          </a:solidFill>
          <a:ln w="22225" cap="flat" cmpd="sng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FF0066"/>
                </a:solidFill>
              </a:rPr>
              <a:t>例2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27843" y="2850314"/>
            <a:ext cx="91718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333625" indent="-2333625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的</a:t>
            </a:r>
            <a:r>
              <a:rPr lang="zh-CN" altLang="en-US" sz="3200" dirty="0">
                <a:solidFill>
                  <a:srgbClr val="C00000"/>
                </a:solidFill>
                <a:ea typeface="宋体" panose="02010600030101010101" pitchFamily="2" charset="-122"/>
              </a:rPr>
              <a:t>倍数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：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16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32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40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48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56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64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Freeform 29"/>
          <p:cNvSpPr/>
          <p:nvPr/>
        </p:nvSpPr>
        <p:spPr bwMode="auto">
          <a:xfrm>
            <a:off x="3347863" y="1988617"/>
            <a:ext cx="1440161" cy="1615977"/>
          </a:xfrm>
          <a:custGeom>
            <a:avLst/>
            <a:gdLst>
              <a:gd name="T0" fmla="*/ 661 w 955"/>
              <a:gd name="T1" fmla="*/ 0 h 594"/>
              <a:gd name="T2" fmla="*/ 578 w 955"/>
              <a:gd name="T3" fmla="*/ 100 h 594"/>
              <a:gd name="T4" fmla="*/ 487 w 955"/>
              <a:gd name="T5" fmla="*/ 228 h 594"/>
              <a:gd name="T6" fmla="*/ 176 w 955"/>
              <a:gd name="T7" fmla="*/ 283 h 594"/>
              <a:gd name="T8" fmla="*/ 85 w 955"/>
              <a:gd name="T9" fmla="*/ 320 h 594"/>
              <a:gd name="T10" fmla="*/ 30 w 955"/>
              <a:gd name="T11" fmla="*/ 375 h 594"/>
              <a:gd name="T12" fmla="*/ 21 w 955"/>
              <a:gd name="T13" fmla="*/ 539 h 594"/>
              <a:gd name="T14" fmla="*/ 94 w 955"/>
              <a:gd name="T15" fmla="*/ 585 h 594"/>
              <a:gd name="T16" fmla="*/ 121 w 955"/>
              <a:gd name="T17" fmla="*/ 594 h 594"/>
              <a:gd name="T18" fmla="*/ 185 w 955"/>
              <a:gd name="T19" fmla="*/ 576 h 594"/>
              <a:gd name="T20" fmla="*/ 240 w 955"/>
              <a:gd name="T21" fmla="*/ 539 h 594"/>
              <a:gd name="T22" fmla="*/ 350 w 955"/>
              <a:gd name="T23" fmla="*/ 430 h 594"/>
              <a:gd name="T24" fmla="*/ 450 w 955"/>
              <a:gd name="T25" fmla="*/ 356 h 594"/>
              <a:gd name="T26" fmla="*/ 651 w 955"/>
              <a:gd name="T27" fmla="*/ 292 h 594"/>
              <a:gd name="T28" fmla="*/ 789 w 955"/>
              <a:gd name="T29" fmla="*/ 247 h 594"/>
              <a:gd name="T30" fmla="*/ 944 w 955"/>
              <a:gd name="T31" fmla="*/ 164 h 594"/>
              <a:gd name="T32" fmla="*/ 880 w 955"/>
              <a:gd name="T33" fmla="*/ 0 h 594"/>
              <a:gd name="T34" fmla="*/ 661 w 955"/>
              <a:gd name="T35" fmla="*/ 0 h 59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955" h="594">
                <a:moveTo>
                  <a:pt x="661" y="0"/>
                </a:moveTo>
                <a:cubicBezTo>
                  <a:pt x="630" y="29"/>
                  <a:pt x="602" y="65"/>
                  <a:pt x="578" y="100"/>
                </a:cubicBezTo>
                <a:cubicBezTo>
                  <a:pt x="561" y="152"/>
                  <a:pt x="532" y="198"/>
                  <a:pt x="487" y="228"/>
                </a:cubicBezTo>
                <a:cubicBezTo>
                  <a:pt x="433" y="312"/>
                  <a:pt x="231" y="281"/>
                  <a:pt x="176" y="283"/>
                </a:cubicBezTo>
                <a:cubicBezTo>
                  <a:pt x="143" y="291"/>
                  <a:pt x="111" y="297"/>
                  <a:pt x="85" y="320"/>
                </a:cubicBezTo>
                <a:cubicBezTo>
                  <a:pt x="66" y="337"/>
                  <a:pt x="30" y="375"/>
                  <a:pt x="30" y="375"/>
                </a:cubicBezTo>
                <a:cubicBezTo>
                  <a:pt x="4" y="451"/>
                  <a:pt x="0" y="437"/>
                  <a:pt x="21" y="539"/>
                </a:cubicBezTo>
                <a:cubicBezTo>
                  <a:pt x="29" y="576"/>
                  <a:pt x="65" y="575"/>
                  <a:pt x="94" y="585"/>
                </a:cubicBezTo>
                <a:cubicBezTo>
                  <a:pt x="103" y="588"/>
                  <a:pt x="121" y="594"/>
                  <a:pt x="121" y="594"/>
                </a:cubicBezTo>
                <a:cubicBezTo>
                  <a:pt x="130" y="592"/>
                  <a:pt x="174" y="582"/>
                  <a:pt x="185" y="576"/>
                </a:cubicBezTo>
                <a:cubicBezTo>
                  <a:pt x="204" y="565"/>
                  <a:pt x="240" y="539"/>
                  <a:pt x="240" y="539"/>
                </a:cubicBezTo>
                <a:cubicBezTo>
                  <a:pt x="270" y="494"/>
                  <a:pt x="309" y="463"/>
                  <a:pt x="350" y="430"/>
                </a:cubicBezTo>
                <a:cubicBezTo>
                  <a:pt x="375" y="410"/>
                  <a:pt x="419" y="363"/>
                  <a:pt x="450" y="356"/>
                </a:cubicBezTo>
                <a:cubicBezTo>
                  <a:pt x="518" y="339"/>
                  <a:pt x="585" y="316"/>
                  <a:pt x="651" y="292"/>
                </a:cubicBezTo>
                <a:cubicBezTo>
                  <a:pt x="688" y="257"/>
                  <a:pt x="742" y="262"/>
                  <a:pt x="789" y="247"/>
                </a:cubicBezTo>
                <a:cubicBezTo>
                  <a:pt x="850" y="204"/>
                  <a:pt x="884" y="226"/>
                  <a:pt x="944" y="164"/>
                </a:cubicBezTo>
                <a:cubicBezTo>
                  <a:pt x="955" y="130"/>
                  <a:pt x="941" y="0"/>
                  <a:pt x="880" y="0"/>
                </a:cubicBezTo>
                <a:cubicBezTo>
                  <a:pt x="807" y="0"/>
                  <a:pt x="734" y="0"/>
                  <a:pt x="661" y="0"/>
                </a:cubicBezTo>
                <a:close/>
              </a:path>
            </a:pathLst>
          </a:custGeom>
          <a:solidFill>
            <a:srgbClr val="FFFFCC">
              <a:alpha val="0"/>
            </a:srgbClr>
          </a:solidFill>
          <a:ln w="28575" cap="flat" cmpd="sng">
            <a:solidFill>
              <a:srgbClr val="FF0000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Freeform 32"/>
          <p:cNvSpPr/>
          <p:nvPr/>
        </p:nvSpPr>
        <p:spPr bwMode="auto">
          <a:xfrm>
            <a:off x="5868144" y="1988617"/>
            <a:ext cx="2237464" cy="1446472"/>
          </a:xfrm>
          <a:custGeom>
            <a:avLst/>
            <a:gdLst>
              <a:gd name="T0" fmla="*/ 1028 w 1320"/>
              <a:gd name="T1" fmla="*/ 37 h 604"/>
              <a:gd name="T2" fmla="*/ 973 w 1320"/>
              <a:gd name="T3" fmla="*/ 110 h 604"/>
              <a:gd name="T4" fmla="*/ 936 w 1320"/>
              <a:gd name="T5" fmla="*/ 147 h 604"/>
              <a:gd name="T6" fmla="*/ 186 w 1320"/>
              <a:gd name="T7" fmla="*/ 320 h 604"/>
              <a:gd name="T8" fmla="*/ 122 w 1320"/>
              <a:gd name="T9" fmla="*/ 339 h 604"/>
              <a:gd name="T10" fmla="*/ 49 w 1320"/>
              <a:gd name="T11" fmla="*/ 412 h 604"/>
              <a:gd name="T12" fmla="*/ 113 w 1320"/>
              <a:gd name="T13" fmla="*/ 604 h 604"/>
              <a:gd name="T14" fmla="*/ 333 w 1320"/>
              <a:gd name="T15" fmla="*/ 595 h 604"/>
              <a:gd name="T16" fmla="*/ 452 w 1320"/>
              <a:gd name="T17" fmla="*/ 476 h 604"/>
              <a:gd name="T18" fmla="*/ 543 w 1320"/>
              <a:gd name="T19" fmla="*/ 430 h 604"/>
              <a:gd name="T20" fmla="*/ 1018 w 1320"/>
              <a:gd name="T21" fmla="*/ 412 h 604"/>
              <a:gd name="T22" fmla="*/ 1192 w 1320"/>
              <a:gd name="T23" fmla="*/ 348 h 604"/>
              <a:gd name="T24" fmla="*/ 1265 w 1320"/>
              <a:gd name="T25" fmla="*/ 302 h 604"/>
              <a:gd name="T26" fmla="*/ 1320 w 1320"/>
              <a:gd name="T27" fmla="*/ 229 h 604"/>
              <a:gd name="T28" fmla="*/ 1311 w 1320"/>
              <a:gd name="T29" fmla="*/ 101 h 604"/>
              <a:gd name="T30" fmla="*/ 1265 w 1320"/>
              <a:gd name="T31" fmla="*/ 55 h 604"/>
              <a:gd name="T32" fmla="*/ 1165 w 1320"/>
              <a:gd name="T33" fmla="*/ 0 h 604"/>
              <a:gd name="T34" fmla="*/ 1064 w 1320"/>
              <a:gd name="T35" fmla="*/ 10 h 604"/>
              <a:gd name="T36" fmla="*/ 1028 w 1320"/>
              <a:gd name="T37" fmla="*/ 37 h 60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320" h="604">
                <a:moveTo>
                  <a:pt x="1028" y="37"/>
                </a:moveTo>
                <a:cubicBezTo>
                  <a:pt x="975" y="54"/>
                  <a:pt x="996" y="72"/>
                  <a:pt x="973" y="110"/>
                </a:cubicBezTo>
                <a:cubicBezTo>
                  <a:pt x="964" y="125"/>
                  <a:pt x="948" y="134"/>
                  <a:pt x="936" y="147"/>
                </a:cubicBezTo>
                <a:cubicBezTo>
                  <a:pt x="853" y="482"/>
                  <a:pt x="571" y="315"/>
                  <a:pt x="186" y="320"/>
                </a:cubicBezTo>
                <a:cubicBezTo>
                  <a:pt x="165" y="328"/>
                  <a:pt x="141" y="328"/>
                  <a:pt x="122" y="339"/>
                </a:cubicBezTo>
                <a:cubicBezTo>
                  <a:pt x="91" y="356"/>
                  <a:pt x="82" y="391"/>
                  <a:pt x="49" y="412"/>
                </a:cubicBezTo>
                <a:cubicBezTo>
                  <a:pt x="0" y="485"/>
                  <a:pt x="25" y="582"/>
                  <a:pt x="113" y="604"/>
                </a:cubicBezTo>
                <a:cubicBezTo>
                  <a:pt x="186" y="601"/>
                  <a:pt x="260" y="603"/>
                  <a:pt x="333" y="595"/>
                </a:cubicBezTo>
                <a:cubicBezTo>
                  <a:pt x="375" y="590"/>
                  <a:pt x="410" y="503"/>
                  <a:pt x="452" y="476"/>
                </a:cubicBezTo>
                <a:cubicBezTo>
                  <a:pt x="475" y="440"/>
                  <a:pt x="498" y="432"/>
                  <a:pt x="543" y="430"/>
                </a:cubicBezTo>
                <a:cubicBezTo>
                  <a:pt x="701" y="422"/>
                  <a:pt x="1018" y="412"/>
                  <a:pt x="1018" y="412"/>
                </a:cubicBezTo>
                <a:cubicBezTo>
                  <a:pt x="1078" y="393"/>
                  <a:pt x="1136" y="376"/>
                  <a:pt x="1192" y="348"/>
                </a:cubicBezTo>
                <a:cubicBezTo>
                  <a:pt x="1222" y="333"/>
                  <a:pt x="1233" y="313"/>
                  <a:pt x="1265" y="302"/>
                </a:cubicBezTo>
                <a:cubicBezTo>
                  <a:pt x="1318" y="249"/>
                  <a:pt x="1304" y="277"/>
                  <a:pt x="1320" y="229"/>
                </a:cubicBezTo>
                <a:cubicBezTo>
                  <a:pt x="1317" y="186"/>
                  <a:pt x="1318" y="143"/>
                  <a:pt x="1311" y="101"/>
                </a:cubicBezTo>
                <a:cubicBezTo>
                  <a:pt x="1307" y="76"/>
                  <a:pt x="1281" y="69"/>
                  <a:pt x="1265" y="55"/>
                </a:cubicBezTo>
                <a:cubicBezTo>
                  <a:pt x="1226" y="22"/>
                  <a:pt x="1217" y="12"/>
                  <a:pt x="1165" y="0"/>
                </a:cubicBezTo>
                <a:cubicBezTo>
                  <a:pt x="1131" y="3"/>
                  <a:pt x="1097" y="5"/>
                  <a:pt x="1064" y="10"/>
                </a:cubicBezTo>
                <a:cubicBezTo>
                  <a:pt x="1056" y="11"/>
                  <a:pt x="973" y="37"/>
                  <a:pt x="1028" y="37"/>
                </a:cubicBezTo>
                <a:close/>
              </a:path>
            </a:pathLst>
          </a:custGeom>
          <a:solidFill>
            <a:srgbClr val="FFFFCC">
              <a:alpha val="0"/>
            </a:srgbClr>
          </a:solidFill>
          <a:ln w="28575" cap="flat" cmpd="sng">
            <a:solidFill>
              <a:srgbClr val="FF0000"/>
            </a:solidFill>
            <a:prstDash val="solid"/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988617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>
                <a:solidFill>
                  <a:srgbClr val="C00000"/>
                </a:solidFill>
              </a:rPr>
              <a:t>的倍数： </a:t>
            </a:r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24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30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36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42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48 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715494" y="3573016"/>
            <a:ext cx="1125400" cy="247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流程图: 磁盘 13"/>
          <p:cNvSpPr/>
          <p:nvPr/>
        </p:nvSpPr>
        <p:spPr>
          <a:xfrm>
            <a:off x="251520" y="5487244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方法一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1201012" y="3931162"/>
            <a:ext cx="5785864" cy="1430496"/>
          </a:xfrm>
          <a:prstGeom prst="wedgeRoundRectCallout">
            <a:avLst>
              <a:gd name="adj1" fmla="val 64611"/>
              <a:gd name="adj2" fmla="val -32179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的公倍数是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24,48……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，最小公倍数是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1" grpId="0" animBg="1"/>
      <p:bldP spid="2" grpId="0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425574" y="985491"/>
            <a:ext cx="717887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8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的公倍数及最小公倍数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180975" y="980728"/>
            <a:ext cx="1295400" cy="647700"/>
          </a:xfrm>
          <a:prstGeom prst="homePlate">
            <a:avLst>
              <a:gd name="adj" fmla="val 50000"/>
            </a:avLst>
          </a:prstGeom>
          <a:solidFill>
            <a:srgbClr val="FFFF99"/>
          </a:solidFill>
          <a:ln w="22225" cap="flat" cmpd="sng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FF0066"/>
                </a:solidFill>
              </a:rPr>
              <a:t>例2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-27843" y="2850314"/>
            <a:ext cx="90288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333625" indent="-2333625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的</a:t>
            </a:r>
            <a:r>
              <a:rPr lang="zh-CN" altLang="en-US" sz="3200" dirty="0">
                <a:solidFill>
                  <a:srgbClr val="C00000"/>
                </a:solidFill>
                <a:ea typeface="宋体" panose="02010600030101010101" pitchFamily="2" charset="-122"/>
              </a:rPr>
              <a:t>倍数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：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     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16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    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   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32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    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40</a:t>
            </a:r>
            <a:r>
              <a:rPr lang="zh-CN" altLang="en-US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     </a:t>
            </a:r>
            <a:r>
              <a:rPr lang="en-US" altLang="zh-CN" sz="3200" dirty="0" smtClean="0">
                <a:solidFill>
                  <a:srgbClr val="C00000"/>
                </a:solidFill>
                <a:ea typeface="宋体" panose="02010600030101010101" pitchFamily="2" charset="-122"/>
              </a:rPr>
              <a:t>48 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988617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>
                <a:solidFill>
                  <a:srgbClr val="C00000"/>
                </a:solidFill>
              </a:rPr>
              <a:t>的倍数： </a:t>
            </a:r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</a:rPr>
              <a:t>18</a:t>
            </a:r>
            <a:r>
              <a:rPr lang="zh-CN" altLang="en-US" sz="3200" dirty="0" smtClean="0">
                <a:solidFill>
                  <a:srgbClr val="C00000"/>
                </a:solidFill>
              </a:rPr>
              <a:t>     </a:t>
            </a:r>
            <a:r>
              <a:rPr lang="en-US" altLang="zh-CN" sz="3200" dirty="0" smtClean="0">
                <a:solidFill>
                  <a:srgbClr val="C00000"/>
                </a:solidFill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</a:rPr>
              <a:t>30</a:t>
            </a:r>
            <a:r>
              <a:rPr lang="zh-CN" altLang="en-US" sz="3200" dirty="0" smtClean="0">
                <a:solidFill>
                  <a:srgbClr val="C00000"/>
                </a:solidFill>
              </a:rPr>
              <a:t>     </a:t>
            </a:r>
            <a:r>
              <a:rPr lang="en-US" altLang="zh-CN" sz="3200" dirty="0" smtClean="0">
                <a:solidFill>
                  <a:srgbClr val="C00000"/>
                </a:solidFill>
              </a:rPr>
              <a:t>36</a:t>
            </a:r>
            <a:r>
              <a:rPr lang="zh-CN" altLang="en-US" sz="3200" dirty="0" smtClean="0">
                <a:solidFill>
                  <a:srgbClr val="C00000"/>
                </a:solidFill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</a:rPr>
              <a:t>42</a:t>
            </a:r>
            <a:r>
              <a:rPr lang="zh-CN" altLang="en-US" sz="3200" dirty="0" smtClean="0">
                <a:solidFill>
                  <a:srgbClr val="C00000"/>
                </a:solidFill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</a:rPr>
              <a:t>48 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dirty="0">
                <a:solidFill>
                  <a:srgbClr val="C00000"/>
                </a:solidFill>
              </a:rPr>
              <a:t> </a:t>
            </a:r>
          </a:p>
        </p:txBody>
      </p:sp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715494" y="3573016"/>
            <a:ext cx="1125400" cy="247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流程图: 磁盘 13"/>
          <p:cNvSpPr/>
          <p:nvPr/>
        </p:nvSpPr>
        <p:spPr>
          <a:xfrm>
            <a:off x="251520" y="5487244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方法二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1201012" y="3931162"/>
            <a:ext cx="5785864" cy="1430496"/>
          </a:xfrm>
          <a:prstGeom prst="wedgeRoundRectCallout">
            <a:avLst>
              <a:gd name="adj1" fmla="val 64611"/>
              <a:gd name="adj2" fmla="val -32179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的公倍数是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24,48……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，最小公倍数是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2571038"/>
            <a:ext cx="6480720" cy="248969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4152418" y="1880724"/>
            <a:ext cx="668319" cy="16922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360065" y="1880724"/>
            <a:ext cx="668319" cy="169229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14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磁盘 1"/>
          <p:cNvSpPr/>
          <p:nvPr/>
        </p:nvSpPr>
        <p:spPr>
          <a:xfrm>
            <a:off x="179512" y="518375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方法三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950519" y="2685093"/>
            <a:ext cx="4509914" cy="2951593"/>
          </a:xfrm>
          <a:prstGeom prst="wedgeRoundRectCallout">
            <a:avLst>
              <a:gd name="adj1" fmla="val -62882"/>
              <a:gd name="adj2" fmla="val -651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先找出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的倍数中找到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得到它们的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最小公倍数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20183" y="3647060"/>
            <a:ext cx="2330336" cy="217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椭圆 12"/>
          <p:cNvSpPr/>
          <p:nvPr/>
        </p:nvSpPr>
        <p:spPr>
          <a:xfrm>
            <a:off x="4267335" y="1972886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24328" y="1951501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1988617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>
                <a:solidFill>
                  <a:srgbClr val="C00000"/>
                </a:solidFill>
              </a:rPr>
              <a:t>的倍数： </a:t>
            </a:r>
            <a:r>
              <a:rPr lang="en-US" altLang="zh-CN" sz="3200" dirty="0" smtClean="0">
                <a:solidFill>
                  <a:srgbClr val="C00000"/>
                </a:solidFill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24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30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36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42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48 </a:t>
            </a:r>
            <a:r>
              <a:rPr lang="en-US" altLang="zh-CN" sz="3200" dirty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425574" y="985491"/>
            <a:ext cx="717887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8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的公倍数及最小公倍数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180975" y="980728"/>
            <a:ext cx="1295400" cy="647700"/>
          </a:xfrm>
          <a:prstGeom prst="homePlate">
            <a:avLst>
              <a:gd name="adj" fmla="val 50000"/>
            </a:avLst>
          </a:prstGeom>
          <a:solidFill>
            <a:srgbClr val="FFFF99"/>
          </a:solidFill>
          <a:ln w="22225" cap="flat" cmpd="sng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FF0066"/>
                </a:solidFill>
              </a:rPr>
              <a:t>例2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磁盘 1"/>
          <p:cNvSpPr/>
          <p:nvPr/>
        </p:nvSpPr>
        <p:spPr>
          <a:xfrm>
            <a:off x="179512" y="518375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方法三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950519" y="2685093"/>
            <a:ext cx="4509914" cy="2951593"/>
          </a:xfrm>
          <a:prstGeom prst="wedgeRoundRectCallout">
            <a:avLst>
              <a:gd name="adj1" fmla="val -62882"/>
              <a:gd name="adj2" fmla="val -651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先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倍数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倍数中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找到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倍数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得到它们的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最小公倍数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20183" y="3647060"/>
            <a:ext cx="2330336" cy="217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椭圆 12"/>
          <p:cNvSpPr/>
          <p:nvPr/>
        </p:nvSpPr>
        <p:spPr>
          <a:xfrm>
            <a:off x="2915816" y="1930249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64088" y="1939111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1988617"/>
            <a:ext cx="9001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</a:rPr>
              <a:t>的倍数</a:t>
            </a:r>
            <a:r>
              <a:rPr lang="en-US" altLang="zh-CN" sz="3200" dirty="0">
                <a:solidFill>
                  <a:srgbClr val="C00000"/>
                </a:solidFill>
              </a:rPr>
              <a:t>8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16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24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32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40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48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56</a:t>
            </a:r>
            <a:r>
              <a:rPr lang="zh-CN" altLang="en-US" sz="3200" dirty="0">
                <a:solidFill>
                  <a:srgbClr val="C00000"/>
                </a:solidFill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</a:rPr>
              <a:t>64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endParaRPr lang="en-US" altLang="zh-CN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425574" y="985491"/>
            <a:ext cx="717887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8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的公倍数及最小公倍数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auto">
          <a:xfrm>
            <a:off x="180975" y="980728"/>
            <a:ext cx="1295400" cy="647700"/>
          </a:xfrm>
          <a:prstGeom prst="homePlate">
            <a:avLst>
              <a:gd name="adj" fmla="val 50000"/>
            </a:avLst>
          </a:prstGeom>
          <a:solidFill>
            <a:srgbClr val="FFFF99"/>
          </a:solidFill>
          <a:ln w="22225" cap="flat" cmpd="sng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FF0066"/>
                </a:solidFill>
              </a:rPr>
              <a:t>例2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4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03648" y="961897"/>
            <a:ext cx="5293569" cy="128888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4" name="Rectangle 21"/>
          <p:cNvSpPr>
            <a:spLocks noChangeArrowheads="1"/>
          </p:cNvSpPr>
          <p:nvPr/>
        </p:nvSpPr>
        <p:spPr bwMode="auto">
          <a:xfrm>
            <a:off x="592299" y="2612629"/>
            <a:ext cx="7599363" cy="120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观察一下，两个数的公因数和它们的最大公因数之间有什么关系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67544" y="4172887"/>
            <a:ext cx="78488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两个数的公倍数是最小公倍数的倍数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而最小公倍数是公倍数的因数。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475656" y="989041"/>
            <a:ext cx="34836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的公倍数：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4139952" y="961897"/>
            <a:ext cx="2952328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48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……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457549" y="1666007"/>
            <a:ext cx="43075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的最小公倍数：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4796417" y="1645161"/>
            <a:ext cx="990005" cy="631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24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autoUpdateAnimBg="0"/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5496" y="908720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找出下列每组数的最小公倍数。你发现了什么？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683568" y="1404065"/>
            <a:ext cx="10747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6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429309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当较大数是较小数的倍数时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较大的数就是它们的最小公倍数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;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7704" y="3789108"/>
            <a:ext cx="4680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683568" y="1890767"/>
            <a:ext cx="10747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8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76493" y="2364333"/>
            <a:ext cx="10747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6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676493" y="2861579"/>
            <a:ext cx="10747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76493" y="3334643"/>
            <a:ext cx="10747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9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676493" y="3789040"/>
            <a:ext cx="12312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5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10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7704" y="1386711"/>
            <a:ext cx="5126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21135" y="1890767"/>
            <a:ext cx="5126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21135" y="2331526"/>
            <a:ext cx="5384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07704" y="2852936"/>
            <a:ext cx="5384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07704" y="3348281"/>
            <a:ext cx="51260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5874" y="5292953"/>
            <a:ext cx="86066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当两个数的公因数只有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这两个数相乘的积就是它们的最小公倍数。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前凸弯带形 3"/>
          <p:cNvSpPr/>
          <p:nvPr/>
        </p:nvSpPr>
        <p:spPr>
          <a:xfrm>
            <a:off x="2771800" y="699954"/>
            <a:ext cx="2808312" cy="864096"/>
          </a:xfrm>
          <a:prstGeom prst="ellipse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自学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Picture 9" descr="未标题-2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32" t="4766" r="5460" b="3175"/>
          <a:stretch>
            <a:fillRect/>
          </a:stretch>
        </p:blipFill>
        <p:spPr bwMode="auto">
          <a:xfrm>
            <a:off x="35496" y="1628800"/>
            <a:ext cx="9073008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307661" y="1245186"/>
            <a:ext cx="856863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我们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也可以利用分解质因数的方法，比较简便地求出两个数的最小公倍数</a:t>
            </a:r>
            <a:r>
              <a:rPr lang="zh-CN" alt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baseline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3894701"/>
            <a:ext cx="45305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rgbClr val="FF0000"/>
                </a:solidFill>
              </a:rPr>
              <a:t>60 </a:t>
            </a:r>
            <a:r>
              <a:rPr lang="zh-CN" altLang="en-US" sz="3200" dirty="0">
                <a:solidFill>
                  <a:srgbClr val="FF0000"/>
                </a:solidFill>
              </a:rPr>
              <a:t>和 </a:t>
            </a:r>
            <a:r>
              <a:rPr lang="en-US" altLang="zh-CN" sz="3200" dirty="0">
                <a:solidFill>
                  <a:srgbClr val="FF0000"/>
                </a:solidFill>
              </a:rPr>
              <a:t>42 </a:t>
            </a:r>
            <a:r>
              <a:rPr lang="zh-CN" altLang="en-US" sz="3200" dirty="0">
                <a:solidFill>
                  <a:srgbClr val="FF0000"/>
                </a:solidFill>
              </a:rPr>
              <a:t>的最小公倍数 </a:t>
            </a:r>
            <a:r>
              <a:rPr lang="zh-CN" altLang="en-US" sz="3200" dirty="0" smtClean="0">
                <a:solidFill>
                  <a:srgbClr val="FF0000"/>
                </a:solidFill>
              </a:rPr>
              <a:t>：</a:t>
            </a:r>
            <a:r>
              <a:rPr lang="en-US" altLang="zh-CN" sz="3200" dirty="0" smtClean="0">
                <a:solidFill>
                  <a:srgbClr val="FF0000"/>
                </a:solidFill>
              </a:rPr>
              <a:t> 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8645" y="2212956"/>
            <a:ext cx="52517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例如</a:t>
            </a:r>
            <a:r>
              <a:rPr lang="en-US" altLang="zh-CN" sz="3200" dirty="0" smtClean="0"/>
              <a:t>:</a:t>
            </a:r>
            <a:r>
              <a:rPr lang="zh-CN" altLang="en-US" sz="3200" dirty="0"/>
              <a:t>求</a:t>
            </a:r>
            <a:r>
              <a:rPr lang="en-US" altLang="zh-CN" sz="3200" dirty="0" smtClean="0"/>
              <a:t>60</a:t>
            </a:r>
            <a:r>
              <a:rPr lang="zh-CN" altLang="en-US" sz="3200" dirty="0" smtClean="0"/>
              <a:t>和</a:t>
            </a:r>
            <a:r>
              <a:rPr lang="en-US" altLang="zh-CN" sz="3200" dirty="0" smtClean="0"/>
              <a:t>42</a:t>
            </a:r>
            <a:r>
              <a:rPr lang="zh-CN" altLang="en-US" sz="3200" dirty="0" smtClean="0"/>
              <a:t>的最小公倍数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639147" y="2727454"/>
            <a:ext cx="35205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</a:rPr>
              <a:t> 60 = 2×2×3×5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2150" y="3298310"/>
            <a:ext cx="27190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dirty="0">
                <a:solidFill>
                  <a:srgbClr val="C00000"/>
                </a:solidFill>
              </a:rPr>
              <a:t>42 = 2×3×7</a:t>
            </a:r>
          </a:p>
        </p:txBody>
      </p:sp>
      <p:sp>
        <p:nvSpPr>
          <p:cNvPr id="6" name="矩形 5"/>
          <p:cNvSpPr/>
          <p:nvPr/>
        </p:nvSpPr>
        <p:spPr>
          <a:xfrm>
            <a:off x="5459971" y="383140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</a:rPr>
              <a:t>×</a:t>
            </a:r>
            <a:r>
              <a:rPr lang="en-US" altLang="zh-CN" sz="3600" dirty="0">
                <a:solidFill>
                  <a:srgbClr val="FF0000"/>
                </a:solidFill>
              </a:rPr>
              <a:t>2×5×7 = </a:t>
            </a:r>
            <a:r>
              <a:rPr lang="en-US" altLang="zh-CN" sz="3600" dirty="0" smtClean="0">
                <a:solidFill>
                  <a:srgbClr val="FF0000"/>
                </a:solidFill>
              </a:rPr>
              <a:t>420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51509" y="275574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31066" y="3329089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3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51509" y="3316252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10623" y="2732118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</a:rPr>
              <a:t>3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3831404"/>
            <a:ext cx="4187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2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82083" y="3831404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×</a:t>
            </a:r>
            <a:r>
              <a:rPr lang="en-US" altLang="zh-CN" sz="3600" dirty="0" smtClean="0">
                <a:solidFill>
                  <a:srgbClr val="FF0000"/>
                </a:solidFill>
              </a:rPr>
              <a:t>3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78784" y="4463241"/>
            <a:ext cx="86136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教材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中红色的数表示两个数的公有的质因数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先找出两个数的公有的质因数相乘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再把各数独有的质因数全部乘起来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得到的就是这两个数的最小公倍数。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流程图: 资料带 16"/>
          <p:cNvSpPr/>
          <p:nvPr/>
        </p:nvSpPr>
        <p:spPr>
          <a:xfrm>
            <a:off x="3137191" y="453346"/>
            <a:ext cx="2232248" cy="804672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你知道吗？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11" grpId="0"/>
      <p:bldP spid="12" grpId="0"/>
      <p:bldP spid="13" grpId="0"/>
      <p:bldP spid="9" grpId="0"/>
      <p:bldP spid="10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04248" y="3986487"/>
            <a:ext cx="1432442" cy="179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1182221" y="4441746"/>
            <a:ext cx="4943694" cy="1430496"/>
          </a:xfrm>
          <a:prstGeom prst="wedgeRoundRectCallout">
            <a:avLst>
              <a:gd name="adj1" fmla="val 63046"/>
              <a:gd name="adj2" fmla="val -44204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的最小公倍数：</a:t>
            </a:r>
            <a:r>
              <a:rPr lang="en-US" altLang="zh-CN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2×3×10×7=420</a:t>
            </a:r>
            <a:endParaRPr lang="zh-CN" altLang="en-US" sz="4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341762" y="1857018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60  42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3222" y="19780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35696" y="2007127"/>
            <a:ext cx="0" cy="5632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836372" y="2570328"/>
            <a:ext cx="22315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988096" y="2584921"/>
            <a:ext cx="0" cy="5632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988772" y="3148122"/>
            <a:ext cx="20791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339752" y="2500050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30  21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50055" y="2512578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339752" y="3093287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10   7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7944" y="1981322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用公有的质因数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4067944" y="2574133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用公有的质因数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4059962" y="3185930"/>
            <a:ext cx="44209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除到两个商只有公因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为止</a:t>
            </a:r>
            <a:endParaRPr lang="zh-CN" altLang="en-US" sz="32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122697" y="1268760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60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42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最小公倍数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  <p:sp>
        <p:nvSpPr>
          <p:cNvPr id="21" name="流程图: 资料带 20"/>
          <p:cNvSpPr/>
          <p:nvPr/>
        </p:nvSpPr>
        <p:spPr>
          <a:xfrm>
            <a:off x="3137191" y="453346"/>
            <a:ext cx="2232248" cy="804672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你知道吗？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9580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795089" y="63167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/>
      <p:bldP spid="7" grpId="0"/>
      <p:bldP spid="23" grpId="0"/>
      <p:bldP spid="24" grpId="0"/>
      <p:bldP spid="25" grpId="0"/>
      <p:bldP spid="9" grpId="0"/>
      <p:bldP spid="26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908720"/>
            <a:ext cx="916245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chemeClr val="tx1"/>
                </a:solidFill>
              </a:rPr>
              <a:t>1.</a:t>
            </a:r>
            <a:r>
              <a:rPr lang="zh-CN" altLang="zh-CN" sz="4000" dirty="0" smtClean="0">
                <a:solidFill>
                  <a:schemeClr val="tx1"/>
                </a:solidFill>
              </a:rPr>
              <a:t>用</a:t>
            </a:r>
            <a:r>
              <a:rPr lang="en-US" altLang="zh-CN" sz="4000" dirty="0">
                <a:solidFill>
                  <a:schemeClr val="tx1"/>
                </a:solidFill>
              </a:rPr>
              <a:t>0,5,6</a:t>
            </a:r>
            <a:r>
              <a:rPr lang="zh-CN" altLang="zh-CN" sz="4000" dirty="0">
                <a:solidFill>
                  <a:schemeClr val="tx1"/>
                </a:solidFill>
              </a:rPr>
              <a:t>这</a:t>
            </a:r>
            <a:r>
              <a:rPr lang="en-US" altLang="zh-CN" sz="4000" dirty="0">
                <a:solidFill>
                  <a:schemeClr val="tx1"/>
                </a:solidFill>
              </a:rPr>
              <a:t>3</a:t>
            </a:r>
            <a:r>
              <a:rPr lang="zh-CN" altLang="zh-CN" sz="4000" dirty="0">
                <a:solidFill>
                  <a:schemeClr val="tx1"/>
                </a:solidFill>
              </a:rPr>
              <a:t>个数字按要求组成无重复数字的三位数。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74383" y="3578640"/>
            <a:ext cx="11621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FF0000"/>
                </a:solidFill>
              </a:rPr>
              <a:t>560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6517" y="2688634"/>
            <a:ext cx="887147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4000" dirty="0">
                <a:solidFill>
                  <a:schemeClr val="tx1"/>
                </a:solidFill>
                <a:latin typeface="+mn-ea"/>
                <a:ea typeface="+mn-ea"/>
              </a:rPr>
              <a:t>组成的数是</a:t>
            </a: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zh-CN" sz="4000" dirty="0">
                <a:solidFill>
                  <a:schemeClr val="tx1"/>
                </a:solidFill>
                <a:latin typeface="+mn-ea"/>
                <a:ea typeface="+mn-ea"/>
              </a:rPr>
              <a:t>的倍数的有</a:t>
            </a: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4000" i="1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4000" i="1" dirty="0" smtClean="0">
                <a:solidFill>
                  <a:schemeClr val="tx1"/>
                </a:solidFill>
                <a:latin typeface="+mn-ea"/>
                <a:ea typeface="+mn-ea"/>
              </a:rPr>
              <a:t>           </a:t>
            </a:r>
            <a:r>
              <a:rPr lang="zh-CN" altLang="zh-CN" sz="4000" i="1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40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146517" y="4442336"/>
            <a:ext cx="9015936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4000" dirty="0">
                <a:solidFill>
                  <a:schemeClr val="tx1"/>
                </a:solidFill>
                <a:latin typeface="+mn-ea"/>
                <a:ea typeface="+mn-ea"/>
              </a:rPr>
              <a:t>组成的数是</a:t>
            </a: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zh-CN" sz="4000" dirty="0">
                <a:solidFill>
                  <a:schemeClr val="tx1"/>
                </a:solidFill>
                <a:latin typeface="+mn-ea"/>
                <a:ea typeface="+mn-ea"/>
              </a:rPr>
              <a:t>的倍数的有</a:t>
            </a: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4000" i="1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4000" i="1" dirty="0" smtClean="0">
                <a:solidFill>
                  <a:schemeClr val="tx1"/>
                </a:solidFill>
                <a:latin typeface="+mn-ea"/>
                <a:ea typeface="+mn-ea"/>
              </a:rPr>
              <a:t>           </a:t>
            </a:r>
            <a:r>
              <a:rPr lang="zh-CN" altLang="zh-CN" sz="4000" i="1" dirty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40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40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1956266" y="3574176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</a:rPr>
              <a:t>650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6629" y="3578640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</a:rPr>
              <a:t>506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4383" y="5365665"/>
            <a:ext cx="11621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FF0000"/>
                </a:solidFill>
              </a:rPr>
              <a:t>560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56266" y="5361201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rgbClr val="FF0000"/>
                </a:solidFill>
              </a:rPr>
              <a:t>650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46629" y="5365665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 smtClean="0">
                <a:solidFill>
                  <a:srgbClr val="FF0000"/>
                </a:solidFill>
              </a:rPr>
              <a:t>605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7" grpId="0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07504" y="685008"/>
            <a:ext cx="62537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71</a:t>
            </a:r>
            <a:r>
              <a:rPr lang="zh-CN" altLang="en-US" sz="3200" dirty="0">
                <a:latin typeface="+mn-ea"/>
                <a:ea typeface="+mn-ea"/>
              </a:rPr>
              <a:t>页练习十七第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2390" y="1268760"/>
            <a:ext cx="90681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按照从小到大的顺序，在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以内的数中找出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的倍数，再找出它们的公倍数和最小公倍数。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4884" y="2797229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100</a:t>
            </a:r>
            <a:r>
              <a:rPr lang="zh-CN" altLang="zh-CN" sz="3200" dirty="0"/>
              <a:t>以内</a:t>
            </a:r>
            <a:r>
              <a:rPr lang="en-US" altLang="zh-CN" sz="3200" dirty="0"/>
              <a:t>6</a:t>
            </a:r>
            <a:r>
              <a:rPr lang="zh-CN" altLang="zh-CN" sz="3200" dirty="0"/>
              <a:t>的倍数</a:t>
            </a:r>
            <a:r>
              <a:rPr lang="en-US" altLang="zh-CN" sz="3200" dirty="0"/>
              <a:t>: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3303452" y="2780928"/>
            <a:ext cx="56960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6,12,18,24,30,36,42,48,54,60,66,72,78,84,90,96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107504" y="3996353"/>
            <a:ext cx="34179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100</a:t>
            </a:r>
            <a:r>
              <a:rPr lang="zh-CN" altLang="zh-CN" sz="3200" dirty="0"/>
              <a:t>以内</a:t>
            </a:r>
            <a:r>
              <a:rPr lang="en-US" altLang="zh-CN" sz="3200" dirty="0"/>
              <a:t>10</a:t>
            </a:r>
            <a:r>
              <a:rPr lang="zh-CN" altLang="zh-CN" sz="3200" dirty="0"/>
              <a:t>的倍数</a:t>
            </a:r>
            <a:r>
              <a:rPr lang="en-US" altLang="zh-CN" sz="3200" dirty="0"/>
              <a:t>: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3374303" y="3974283"/>
            <a:ext cx="55130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10,20,30,40,50,60,70,80,90,100</a:t>
            </a:r>
            <a:endParaRPr lang="zh-CN" altLang="en-US" sz="3200" dirty="0"/>
          </a:p>
        </p:txBody>
      </p:sp>
      <p:sp>
        <p:nvSpPr>
          <p:cNvPr id="23" name="矩形 22"/>
          <p:cNvSpPr/>
          <p:nvPr/>
        </p:nvSpPr>
        <p:spPr>
          <a:xfrm>
            <a:off x="107504" y="482676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 smtClean="0"/>
              <a:t>100</a:t>
            </a:r>
            <a:r>
              <a:rPr lang="zh-CN" altLang="zh-CN" sz="3200" dirty="0"/>
              <a:t>以内</a:t>
            </a:r>
            <a:r>
              <a:rPr lang="en-US" altLang="zh-CN" sz="3200" dirty="0"/>
              <a:t>6</a:t>
            </a:r>
            <a:r>
              <a:rPr lang="zh-CN" altLang="zh-CN" sz="3200" dirty="0"/>
              <a:t>和</a:t>
            </a:r>
            <a:r>
              <a:rPr lang="en-US" altLang="zh-CN" sz="3200" dirty="0"/>
              <a:t>10</a:t>
            </a:r>
            <a:r>
              <a:rPr lang="zh-CN" altLang="zh-CN" sz="3200" dirty="0"/>
              <a:t>的公倍数</a:t>
            </a:r>
            <a:r>
              <a:rPr lang="en-US" altLang="zh-CN" sz="3200" dirty="0"/>
              <a:t>:</a:t>
            </a:r>
            <a:endParaRPr lang="zh-CN" altLang="en-US" sz="3200" dirty="0"/>
          </a:p>
        </p:txBody>
      </p:sp>
      <p:sp>
        <p:nvSpPr>
          <p:cNvPr id="31" name="矩形 30"/>
          <p:cNvSpPr/>
          <p:nvPr/>
        </p:nvSpPr>
        <p:spPr>
          <a:xfrm>
            <a:off x="4499992" y="4797152"/>
            <a:ext cx="16466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30,60,90</a:t>
            </a:r>
            <a:endParaRPr lang="zh-CN" altLang="en-US" sz="3200" dirty="0"/>
          </a:p>
        </p:txBody>
      </p:sp>
      <p:sp>
        <p:nvSpPr>
          <p:cNvPr id="32" name="矩形 31"/>
          <p:cNvSpPr/>
          <p:nvPr/>
        </p:nvSpPr>
        <p:spPr>
          <a:xfrm>
            <a:off x="107504" y="5672663"/>
            <a:ext cx="23583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最小公倍数</a:t>
            </a:r>
            <a:r>
              <a:rPr lang="en-US" altLang="zh-CN" sz="3200" dirty="0"/>
              <a:t>: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2386377" y="566124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30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7" grpId="0"/>
      <p:bldP spid="18" grpId="0"/>
      <p:bldP spid="23" grpId="0"/>
      <p:bldP spid="31" grpId="0"/>
      <p:bldP spid="32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35496" y="685008"/>
            <a:ext cx="62537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71</a:t>
            </a:r>
            <a:r>
              <a:rPr lang="zh-CN" altLang="en-US" sz="3200" dirty="0">
                <a:latin typeface="+mn-ea"/>
                <a:ea typeface="+mn-ea"/>
              </a:rPr>
              <a:t>页练习十七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4</a:t>
            </a:r>
            <a:r>
              <a:rPr lang="zh-CN" altLang="en-US" sz="3200" dirty="0" smtClean="0">
                <a:latin typeface="+mn-ea"/>
                <a:ea typeface="+mn-ea"/>
              </a:rPr>
              <a:t>题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7504" y="1420033"/>
            <a:ext cx="9162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</a:rPr>
              <a:t>下面的说法正确吗？说一说你的理由。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504" y="2636912"/>
            <a:ext cx="8874664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不对。因为当两个数成倍数关系时</a:t>
            </a:r>
            <a:r>
              <a:rPr lang="en-US" altLang="zh-CN" sz="36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它们的最小公倍数就是其中较大的数。所以两个数的最小公倍数不是一定比这两个数都大。</a:t>
            </a:r>
          </a:p>
        </p:txBody>
      </p:sp>
      <p:sp>
        <p:nvSpPr>
          <p:cNvPr id="16" name="矩形 15"/>
          <p:cNvSpPr/>
          <p:nvPr/>
        </p:nvSpPr>
        <p:spPr>
          <a:xfrm>
            <a:off x="-108520" y="2132856"/>
            <a:ext cx="9162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</a:rPr>
              <a:t>）两个数的最小公倍数一定比这两个数都大。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1600" y="5518973"/>
            <a:ext cx="1872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对。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08520" y="5014917"/>
            <a:ext cx="91624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</a:rPr>
              <a:t>）两个数的积一定是这两个数的公倍数。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39"/>
          <p:cNvSpPr txBox="1"/>
          <p:nvPr/>
        </p:nvSpPr>
        <p:spPr>
          <a:xfrm>
            <a:off x="75879" y="1404065"/>
            <a:ext cx="8744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写出每组分数的两个分母的最小公倍数。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54782" y="2634496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339752" y="2634497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TextBox 4"/>
          <p:cNvSpPr txBox="1">
            <a:spLocks noChangeArrowheads="1"/>
          </p:cNvSpPr>
          <p:nvPr/>
        </p:nvSpPr>
        <p:spPr bwMode="auto">
          <a:xfrm>
            <a:off x="107504" y="685008"/>
            <a:ext cx="62537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71</a:t>
            </a:r>
            <a:r>
              <a:rPr lang="zh-CN" altLang="en-US" sz="3200" dirty="0">
                <a:latin typeface="+mn-ea"/>
                <a:ea typeface="+mn-ea"/>
              </a:rPr>
              <a:t>页练习十七</a:t>
            </a:r>
            <a:r>
              <a:rPr lang="zh-CN" altLang="en-US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8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43608" y="25649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0552" y="24208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39552" y="284422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50552" y="2924944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1691680" y="24208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91680" y="28442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679906" y="2924944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6691286" y="2634496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6876256" y="2634497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24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580112" y="25649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87056" y="24208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87056" y="28442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5187056" y="2924944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6228184" y="24208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228184" y="28442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6216410" y="2924944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2154782" y="4506704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62" name="Text Box 4"/>
          <p:cNvSpPr txBox="1">
            <a:spLocks noChangeArrowheads="1"/>
          </p:cNvSpPr>
          <p:nvPr/>
        </p:nvSpPr>
        <p:spPr bwMode="auto">
          <a:xfrm>
            <a:off x="2339752" y="4506705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43608" y="443711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50552" y="42930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50552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650552" y="4797152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1691680" y="42930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91680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1679906" y="4797152"/>
            <a:ext cx="393056" cy="0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53" grpId="0" autoUpdateAnimBg="0"/>
      <p:bldP spid="62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661248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019927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文本框 39"/>
          <p:cNvSpPr txBox="1"/>
          <p:nvPr/>
        </p:nvSpPr>
        <p:spPr>
          <a:xfrm>
            <a:off x="75879" y="1412776"/>
            <a:ext cx="87445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12.36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可能是哪两个数的最小公倍数？你能找出几组？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TextBox 4"/>
          <p:cNvSpPr txBox="1">
            <a:spLocks noChangeArrowheads="1"/>
          </p:cNvSpPr>
          <p:nvPr/>
        </p:nvSpPr>
        <p:spPr bwMode="auto">
          <a:xfrm>
            <a:off x="107504" y="685008"/>
            <a:ext cx="625371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2.</a:t>
            </a:r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72</a:t>
            </a:r>
            <a:r>
              <a:rPr lang="zh-CN" altLang="en-US" sz="3200" dirty="0">
                <a:latin typeface="+mn-ea"/>
                <a:ea typeface="+mn-ea"/>
              </a:rPr>
              <a:t>页练习十七第</a:t>
            </a:r>
            <a:r>
              <a:rPr lang="en-US" altLang="zh-CN" sz="3200" dirty="0">
                <a:latin typeface="+mn-ea"/>
                <a:ea typeface="+mn-ea"/>
              </a:rPr>
              <a:t>12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7504" y="2636912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/>
              <a:t>36</a:t>
            </a:r>
            <a:r>
              <a:rPr lang="zh-CN" altLang="zh-CN" sz="3200" dirty="0"/>
              <a:t>是</a:t>
            </a:r>
            <a:r>
              <a:rPr lang="en-US" altLang="zh-CN" sz="3200" dirty="0"/>
              <a:t>4</a:t>
            </a:r>
            <a:r>
              <a:rPr lang="zh-CN" altLang="zh-CN" sz="3200" dirty="0"/>
              <a:t>和</a:t>
            </a:r>
            <a:r>
              <a:rPr lang="en-US" altLang="zh-CN" sz="3200" dirty="0"/>
              <a:t>9</a:t>
            </a:r>
            <a:r>
              <a:rPr lang="zh-CN" altLang="zh-CN" sz="3200" dirty="0"/>
              <a:t>的最小公倍数</a:t>
            </a:r>
            <a:r>
              <a:rPr lang="en-US" altLang="zh-CN" sz="3200" dirty="0"/>
              <a:t>,</a:t>
            </a:r>
            <a:r>
              <a:rPr lang="zh-CN" altLang="zh-CN" sz="3200" dirty="0"/>
              <a:t>也是</a:t>
            </a:r>
            <a:r>
              <a:rPr lang="en-US" altLang="zh-CN" sz="3200" dirty="0"/>
              <a:t>1</a:t>
            </a:r>
            <a:r>
              <a:rPr lang="zh-CN" altLang="zh-CN" sz="3200" dirty="0"/>
              <a:t>和</a:t>
            </a:r>
            <a:r>
              <a:rPr lang="en-US" altLang="zh-CN" sz="3200" dirty="0"/>
              <a:t>36</a:t>
            </a:r>
            <a:r>
              <a:rPr lang="zh-CN" altLang="zh-CN" sz="3200" dirty="0"/>
              <a:t>的最小公倍数。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107504" y="3492297"/>
            <a:ext cx="5660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/>
              <a:t>这样的数还有以下</a:t>
            </a:r>
            <a:r>
              <a:rPr lang="en-US" altLang="zh-CN" sz="3200" dirty="0"/>
              <a:t>10</a:t>
            </a:r>
            <a:r>
              <a:rPr lang="zh-CN" altLang="zh-CN" sz="3200" dirty="0"/>
              <a:t>组</a:t>
            </a:r>
            <a:r>
              <a:rPr lang="en-US" altLang="zh-CN" sz="3200" dirty="0" smtClean="0"/>
              <a:t>: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151306" y="4079974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/>
              <a:t>2</a:t>
            </a:r>
            <a:r>
              <a:rPr lang="zh-CN" altLang="zh-CN" sz="3200" dirty="0"/>
              <a:t>和</a:t>
            </a:r>
            <a:r>
              <a:rPr lang="en-US" altLang="zh-CN" sz="3200" dirty="0"/>
              <a:t>36,3</a:t>
            </a:r>
            <a:r>
              <a:rPr lang="zh-CN" altLang="zh-CN" sz="3200" dirty="0"/>
              <a:t>和</a:t>
            </a:r>
            <a:r>
              <a:rPr lang="en-US" altLang="zh-CN" sz="3200" dirty="0"/>
              <a:t>36,4</a:t>
            </a:r>
            <a:r>
              <a:rPr lang="zh-CN" altLang="zh-CN" sz="3200" dirty="0"/>
              <a:t>和</a:t>
            </a:r>
            <a:r>
              <a:rPr lang="en-US" altLang="zh-CN" sz="3200" dirty="0"/>
              <a:t>36,6</a:t>
            </a:r>
            <a:r>
              <a:rPr lang="zh-CN" altLang="zh-CN" sz="3200" dirty="0"/>
              <a:t>和</a:t>
            </a:r>
            <a:r>
              <a:rPr lang="en-US" altLang="zh-CN" sz="3200" dirty="0"/>
              <a:t>36,9</a:t>
            </a:r>
            <a:r>
              <a:rPr lang="zh-CN" altLang="zh-CN" sz="3200" dirty="0"/>
              <a:t>和</a:t>
            </a:r>
            <a:r>
              <a:rPr lang="en-US" altLang="zh-CN" sz="3200" dirty="0"/>
              <a:t>36,12</a:t>
            </a:r>
            <a:r>
              <a:rPr lang="zh-CN" altLang="zh-CN" sz="3200" dirty="0"/>
              <a:t>和</a:t>
            </a:r>
            <a:r>
              <a:rPr lang="en-US" altLang="zh-CN" sz="3200" dirty="0"/>
              <a:t>36,4</a:t>
            </a:r>
            <a:r>
              <a:rPr lang="zh-CN" altLang="zh-CN" sz="3200" dirty="0"/>
              <a:t>和</a:t>
            </a:r>
            <a:r>
              <a:rPr lang="en-US" altLang="zh-CN" sz="3200" dirty="0"/>
              <a:t>18</a:t>
            </a:r>
            <a:r>
              <a:rPr lang="en-US" altLang="zh-CN" sz="3200" dirty="0" smtClean="0"/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/>
              <a:t>9</a:t>
            </a:r>
            <a:r>
              <a:rPr lang="zh-CN" altLang="zh-CN" sz="3200" dirty="0"/>
              <a:t>和</a:t>
            </a:r>
            <a:r>
              <a:rPr lang="en-US" altLang="zh-CN" sz="3200" dirty="0"/>
              <a:t>12,12</a:t>
            </a:r>
            <a:r>
              <a:rPr lang="zh-CN" altLang="zh-CN" sz="3200" dirty="0"/>
              <a:t>和</a:t>
            </a:r>
            <a:r>
              <a:rPr lang="en-US" altLang="zh-CN" sz="3200" dirty="0"/>
              <a:t>18,18</a:t>
            </a:r>
            <a:r>
              <a:rPr lang="zh-CN" altLang="zh-CN" sz="3200" dirty="0"/>
              <a:t>和</a:t>
            </a:r>
            <a:r>
              <a:rPr lang="en-US" altLang="zh-CN" sz="3200" dirty="0"/>
              <a:t>36</a:t>
            </a:r>
            <a:r>
              <a:rPr lang="zh-CN" altLang="zh-CN" sz="3200" dirty="0"/>
              <a:t>。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64127" y="4428541"/>
            <a:ext cx="8139449" cy="1448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44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4400" dirty="0">
                <a:solidFill>
                  <a:schemeClr val="tx1"/>
                </a:solidFill>
                <a:latin typeface="+mn-ea"/>
                <a:ea typeface="+mn-ea"/>
              </a:rPr>
              <a:t>、两个数</a:t>
            </a:r>
            <a:r>
              <a:rPr lang="zh-CN" altLang="en-US" sz="4400" dirty="0">
                <a:solidFill>
                  <a:srgbClr val="000000"/>
                </a:solidFill>
              </a:rPr>
              <a:t>的公倍数也是最小公倍数的</a:t>
            </a:r>
            <a:r>
              <a:rPr lang="zh-CN" altLang="en-US" sz="4400" dirty="0" smtClean="0">
                <a:solidFill>
                  <a:srgbClr val="000000"/>
                </a:solidFill>
              </a:rPr>
              <a:t>倍数。</a:t>
            </a:r>
            <a:endParaRPr lang="zh-CN" altLang="zh-CN" sz="4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64127" y="2522666"/>
            <a:ext cx="8064896" cy="196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en-US" sz="4400" dirty="0" smtClean="0">
                <a:solidFill>
                  <a:schemeClr val="tx1"/>
                </a:solidFill>
                <a:latin typeface="+mn-ea"/>
                <a:ea typeface="+mn-ea"/>
              </a:rPr>
              <a:t>、最小</a:t>
            </a:r>
            <a:r>
              <a:rPr lang="zh-CN" altLang="en-US" sz="4400" dirty="0">
                <a:solidFill>
                  <a:schemeClr val="tx1"/>
                </a:solidFill>
                <a:latin typeface="+mn-ea"/>
                <a:ea typeface="+mn-ea"/>
              </a:rPr>
              <a:t>的公倍数，叫做它们的</a:t>
            </a:r>
            <a:r>
              <a:rPr lang="zh-CN" altLang="en-US" sz="4400" dirty="0">
                <a:solidFill>
                  <a:srgbClr val="FF0000"/>
                </a:solidFill>
                <a:latin typeface="+mn-ea"/>
                <a:ea typeface="+mn-ea"/>
              </a:rPr>
              <a:t>最小公倍数</a:t>
            </a:r>
            <a:r>
              <a:rPr lang="zh-CN" altLang="en-US" sz="4400" dirty="0">
                <a:solidFill>
                  <a:schemeClr val="tx1"/>
                </a:solidFill>
                <a:latin typeface="+mn-ea"/>
                <a:ea typeface="+mn-ea"/>
              </a:rPr>
              <a:t>。 </a:t>
            </a:r>
          </a:p>
        </p:txBody>
      </p:sp>
      <p:sp>
        <p:nvSpPr>
          <p:cNvPr id="3" name="矩形 2"/>
          <p:cNvSpPr/>
          <p:nvPr/>
        </p:nvSpPr>
        <p:spPr>
          <a:xfrm>
            <a:off x="467544" y="1153297"/>
            <a:ext cx="82809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zh-CN" altLang="en-US" sz="4400" dirty="0" smtClean="0">
                <a:solidFill>
                  <a:schemeClr val="tx1"/>
                </a:solidFill>
                <a:latin typeface="+mn-ea"/>
                <a:ea typeface="+mn-ea"/>
              </a:rPr>
              <a:t>、两</a:t>
            </a:r>
            <a:r>
              <a:rPr lang="zh-CN" altLang="en-US" sz="4400" dirty="0">
                <a:solidFill>
                  <a:schemeClr val="tx1"/>
                </a:solidFill>
                <a:latin typeface="+mn-ea"/>
                <a:ea typeface="+mn-ea"/>
              </a:rPr>
              <a:t>个数公有的倍数，叫做它们的</a:t>
            </a:r>
            <a:r>
              <a:rPr lang="zh-CN" altLang="en-US" sz="4400" dirty="0">
                <a:solidFill>
                  <a:srgbClr val="FF0000"/>
                </a:solidFill>
                <a:latin typeface="+mn-ea"/>
                <a:ea typeface="+mn-ea"/>
              </a:rPr>
              <a:t>公倍数</a:t>
            </a:r>
            <a:r>
              <a:rPr lang="zh-CN" altLang="en-US" sz="4400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7" name="文本框 39"/>
          <p:cNvSpPr txBox="1"/>
          <p:nvPr/>
        </p:nvSpPr>
        <p:spPr>
          <a:xfrm>
            <a:off x="75879" y="1332057"/>
            <a:ext cx="79525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求下列每组数的最小公倍数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714982" y="198012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97141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65447" y="197141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3405" y="1971418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8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10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40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982" y="266304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265433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65447" y="265433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43405" y="2654334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15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30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4982" y="338312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5536" y="337441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300226" y="337441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43405" y="3374414"/>
            <a:ext cx="4719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18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4982" y="410320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64122" y="409449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87624" y="409449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43405" y="4094494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15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60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4982" y="482328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4122" y="481457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300226" y="481457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43405" y="4814574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7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2693" y="558052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5536" y="557181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187624" y="557181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71116" y="5571818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10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的最小公倍数是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20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8317" y="870392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71</a:t>
            </a:r>
            <a:r>
              <a:rPr lang="zh-CN" altLang="zh-CN" sz="3200" dirty="0">
                <a:latin typeface="+mn-ea"/>
                <a:ea typeface="+mn-ea"/>
              </a:rPr>
              <a:t>页练习十七第</a:t>
            </a:r>
            <a:r>
              <a:rPr lang="en-US" altLang="zh-CN" sz="3200" dirty="0" smtClean="0">
                <a:latin typeface="+mn-ea"/>
                <a:ea typeface="+mn-ea"/>
              </a:rPr>
              <a:t>2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20" grpId="0"/>
      <p:bldP spid="24" grpId="0"/>
      <p:bldP spid="31" grpId="0"/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9"/>
          <p:cNvSpPr txBox="1"/>
          <p:nvPr/>
        </p:nvSpPr>
        <p:spPr>
          <a:xfrm>
            <a:off x="75879" y="1332057"/>
            <a:ext cx="86725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下列每组数的公倍数中有没有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？有没有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？有没有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97099" y="3737937"/>
            <a:ext cx="55915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en-US" sz="40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40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18</a:t>
            </a:r>
            <a:r>
              <a:rPr lang="zh-CN" altLang="en-US" sz="40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的公倍数中有</a:t>
            </a:r>
            <a:r>
              <a:rPr lang="en-US" altLang="zh-CN" sz="40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36</a:t>
            </a:r>
            <a:r>
              <a:rPr lang="zh-CN" altLang="en-US" sz="40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40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982" y="289997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5536" y="289126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65447" y="289126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5786" y="642918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71</a:t>
            </a:r>
            <a:r>
              <a:rPr lang="zh-CN" altLang="zh-CN" sz="3200" dirty="0">
                <a:latin typeface="+mn-ea"/>
                <a:ea typeface="+mn-ea"/>
              </a:rPr>
              <a:t>页练习十七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3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019238" y="288255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555776" y="2873841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91880" y="2873841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95502" y="289997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860032" y="289126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908738" y="289126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411726" y="288255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092280" y="2873841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884368" y="2873841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74972" y="4509120"/>
            <a:ext cx="58496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21</a:t>
            </a:r>
            <a:r>
              <a:rPr lang="zh-CN" altLang="en-US" sz="40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40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14</a:t>
            </a:r>
            <a:r>
              <a:rPr lang="zh-CN" altLang="en-US" sz="40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的公倍数中有</a:t>
            </a:r>
            <a:r>
              <a:rPr lang="en-US" altLang="zh-CN" sz="40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84</a:t>
            </a:r>
            <a:r>
              <a:rPr lang="zh-CN" altLang="en-US" sz="40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40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074972" y="5373216"/>
            <a:ext cx="55915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12</a:t>
            </a:r>
            <a:r>
              <a:rPr lang="zh-CN" altLang="en-US" sz="40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40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8</a:t>
            </a:r>
            <a:r>
              <a:rPr lang="zh-CN" altLang="en-US" sz="40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的公倍数中有</a:t>
            </a:r>
            <a:r>
              <a:rPr lang="en-US" altLang="zh-CN" sz="40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48</a:t>
            </a:r>
            <a:r>
              <a:rPr lang="zh-CN" altLang="en-US" sz="40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40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5" grpId="0"/>
      <p:bldP spid="4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357158" y="928670"/>
            <a:ext cx="5336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71</a:t>
            </a:r>
            <a:r>
              <a:rPr lang="zh-CN" altLang="zh-CN" sz="3200" dirty="0">
                <a:latin typeface="+mn-ea"/>
                <a:ea typeface="+mn-ea"/>
              </a:rPr>
              <a:t>页练习十七</a:t>
            </a:r>
            <a:r>
              <a:rPr lang="zh-CN" altLang="zh-CN" sz="3200" dirty="0" smtClean="0">
                <a:latin typeface="+mn-ea"/>
                <a:ea typeface="+mn-ea"/>
              </a:rPr>
              <a:t>第</a:t>
            </a:r>
            <a:r>
              <a:rPr lang="en-US" altLang="zh-CN" sz="3200" dirty="0" smtClean="0">
                <a:latin typeface="+mn-ea"/>
                <a:ea typeface="+mn-ea"/>
              </a:rPr>
              <a:t>5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41" name="文本框 39"/>
          <p:cNvSpPr txBox="1"/>
          <p:nvPr/>
        </p:nvSpPr>
        <p:spPr>
          <a:xfrm>
            <a:off x="107504" y="1738873"/>
            <a:ext cx="8856984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每只蝴蝶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只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落在自己数字的倍数的花朵上。哪朵花上两只蝴蝶都会停留，就将这朵花涂上紫色。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01" t="17682" r="5901"/>
          <a:stretch>
            <a:fillRect/>
          </a:stretch>
        </p:blipFill>
        <p:spPr>
          <a:xfrm>
            <a:off x="539552" y="3611081"/>
            <a:ext cx="8064896" cy="18341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580" t="40950" r="56970" b="10573"/>
          <a:stretch>
            <a:fillRect/>
          </a:stretch>
        </p:blipFill>
        <p:spPr>
          <a:xfrm>
            <a:off x="3058691" y="4135690"/>
            <a:ext cx="864096" cy="1080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674" t="60015" r="44876"/>
          <a:stretch>
            <a:fillRect/>
          </a:stretch>
        </p:blipFill>
        <p:spPr>
          <a:xfrm>
            <a:off x="4139531" y="4554300"/>
            <a:ext cx="864096" cy="8909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443" t="41232" r="18107" b="3828"/>
          <a:stretch>
            <a:fillRect/>
          </a:stretch>
        </p:blipFill>
        <p:spPr>
          <a:xfrm>
            <a:off x="6638227" y="4135690"/>
            <a:ext cx="864096" cy="1224136"/>
          </a:xfrm>
          <a:prstGeom prst="rect">
            <a:avLst/>
          </a:prstGeom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733256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091935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059" y="1201107"/>
            <a:ext cx="91624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dirty="0">
                <a:solidFill>
                  <a:schemeClr val="tx1"/>
                </a:solidFill>
              </a:rPr>
              <a:t>2</a:t>
            </a:r>
            <a:r>
              <a:rPr lang="en-US" altLang="zh-CN" sz="4000" dirty="0" smtClean="0">
                <a:solidFill>
                  <a:schemeClr val="tx1"/>
                </a:solidFill>
              </a:rPr>
              <a:t>.</a:t>
            </a:r>
            <a:r>
              <a:rPr lang="zh-CN" altLang="en-US" sz="4000" dirty="0" smtClean="0">
                <a:solidFill>
                  <a:schemeClr val="tx1"/>
                </a:solidFill>
              </a:rPr>
              <a:t>关于</a:t>
            </a:r>
            <a:r>
              <a:rPr lang="zh-CN" altLang="en-US" sz="4000" dirty="0">
                <a:solidFill>
                  <a:schemeClr val="tx1"/>
                </a:solidFill>
              </a:rPr>
              <a:t>倍数的知识</a:t>
            </a:r>
            <a:r>
              <a:rPr lang="en-US" altLang="zh-CN" sz="4000" dirty="0">
                <a:solidFill>
                  <a:schemeClr val="tx1"/>
                </a:solidFill>
              </a:rPr>
              <a:t>,</a:t>
            </a:r>
            <a:r>
              <a:rPr lang="zh-CN" altLang="en-US" sz="4000" dirty="0">
                <a:solidFill>
                  <a:schemeClr val="tx1"/>
                </a:solidFill>
              </a:rPr>
              <a:t>你还知道什么</a:t>
            </a:r>
            <a:r>
              <a:rPr lang="en-US" altLang="zh-CN" sz="4000" dirty="0">
                <a:solidFill>
                  <a:schemeClr val="tx1"/>
                </a:solidFill>
              </a:rPr>
              <a:t>?</a:t>
            </a:r>
            <a:endParaRPr lang="zh-CN" altLang="zh-CN" sz="4000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3528" y="2472132"/>
            <a:ext cx="80825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    一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个数最小的倍数是它本身</a:t>
            </a:r>
            <a:r>
              <a:rPr lang="en-US" altLang="zh-CN" sz="40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没有最大的倍数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5852" y="4429132"/>
            <a:ext cx="8082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 smtClean="0">
                <a:solidFill>
                  <a:srgbClr val="FF0000"/>
                </a:solidFill>
                <a:latin typeface="+mn-ea"/>
                <a:ea typeface="+mn-ea"/>
              </a:rPr>
              <a:t>一</a:t>
            </a:r>
            <a:r>
              <a:rPr lang="zh-CN" altLang="en-US" sz="4000" dirty="0">
                <a:solidFill>
                  <a:srgbClr val="FF0000"/>
                </a:solidFill>
                <a:latin typeface="+mn-ea"/>
                <a:ea typeface="+mn-ea"/>
              </a:rPr>
              <a:t>个数倍数的个数是无限的。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8"/>
          <p:cNvGrpSpPr/>
          <p:nvPr/>
        </p:nvGrpSpPr>
        <p:grpSpPr bwMode="auto">
          <a:xfrm>
            <a:off x="5941268" y="621557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8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9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-36512" y="980728"/>
            <a:ext cx="7992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+mj-ea"/>
                <a:ea typeface="+mj-ea"/>
              </a:rPr>
              <a:t>（重点题）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求下面每组数的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最小公倍数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81528" y="226816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71600" y="2259450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51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31993" y="2259450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17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18032" y="228558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85927" y="2276872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13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68497" y="2276872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14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381528" y="370832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71600" y="3699610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35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885527" y="3699610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30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49011" y="370832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539083" y="3699610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21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21653" y="3699610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14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2276872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(1)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60032" y="2285583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(2)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3528" y="3682188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(3)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891011" y="3673477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(4)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555776" y="2276872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6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2843808" y="2276873"/>
            <a:ext cx="838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51</a:t>
            </a:r>
            <a:endParaRPr lang="en-US" altLang="zh-CN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082305" y="2276872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6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48" name="Text Box 4"/>
          <p:cNvSpPr txBox="1">
            <a:spLocks noChangeArrowheads="1"/>
          </p:cNvSpPr>
          <p:nvPr/>
        </p:nvSpPr>
        <p:spPr bwMode="auto">
          <a:xfrm>
            <a:off x="7365179" y="2276873"/>
            <a:ext cx="112114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182</a:t>
            </a:r>
            <a:endParaRPr lang="en-US" altLang="zh-CN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555776" y="3708320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6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2843808" y="3708321"/>
            <a:ext cx="115212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210</a:t>
            </a:r>
            <a:endParaRPr lang="en-US" altLang="zh-CN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082305" y="3708320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6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52" name="Text Box 4"/>
          <p:cNvSpPr txBox="1">
            <a:spLocks noChangeArrowheads="1"/>
          </p:cNvSpPr>
          <p:nvPr/>
        </p:nvSpPr>
        <p:spPr bwMode="auto">
          <a:xfrm>
            <a:off x="7365179" y="3708321"/>
            <a:ext cx="838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utoUpdateAnimBg="0"/>
      <p:bldP spid="48" grpId="0" autoUpdateAnimBg="0"/>
      <p:bldP spid="50" grpId="0" autoUpdateAnimBg="0"/>
      <p:bldP spid="5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0722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3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5941268" y="621557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29" name="Rectangle 2"/>
          <p:cNvSpPr>
            <a:spLocks noChangeArrowheads="1"/>
          </p:cNvSpPr>
          <p:nvPr/>
        </p:nvSpPr>
        <p:spPr bwMode="auto">
          <a:xfrm>
            <a:off x="179512" y="1041278"/>
            <a:ext cx="7848872" cy="162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chemeClr val="tx1"/>
                </a:solidFill>
                <a:latin typeface="楷体_GB2312" pitchFamily="49" charset="-122"/>
              </a:rPr>
              <a:t>2</a:t>
            </a:r>
            <a:r>
              <a:rPr lang="en-US" sz="3600" dirty="0" smtClean="0">
                <a:solidFill>
                  <a:schemeClr val="tx1"/>
                </a:solidFill>
                <a:latin typeface="楷体_GB2312" pitchFamily="49" charset="-122"/>
              </a:rPr>
              <a:t>.</a:t>
            </a:r>
            <a:r>
              <a:rPr lang="en-US" sz="3600" dirty="0" smtClean="0">
                <a:solidFill>
                  <a:srgbClr val="FF3399"/>
                </a:solidFill>
                <a:latin typeface="楷体_GB2312" pitchFamily="49" charset="-122"/>
              </a:rPr>
              <a:t>(</a:t>
            </a:r>
            <a:r>
              <a:rPr lang="zh-CN" altLang="en-US" sz="3600" dirty="0">
                <a:solidFill>
                  <a:srgbClr val="FF3399"/>
                </a:solidFill>
                <a:latin typeface="楷体_GB2312" pitchFamily="49" charset="-122"/>
              </a:rPr>
              <a:t>重点题）</a:t>
            </a:r>
            <a:r>
              <a:rPr lang="en-US" sz="3600" dirty="0">
                <a:solidFill>
                  <a:schemeClr val="tx1"/>
                </a:solidFill>
                <a:latin typeface="楷体_GB2312" pitchFamily="49" charset="-122"/>
              </a:rPr>
              <a:t>15</a:t>
            </a:r>
            <a:r>
              <a:rPr lang="zh-CN" altLang="en-US" sz="3600" dirty="0">
                <a:solidFill>
                  <a:schemeClr val="tx1"/>
                </a:solidFill>
                <a:latin typeface="楷体_GB2312" pitchFamily="49" charset="-122"/>
              </a:rPr>
              <a:t>和</a:t>
            </a:r>
            <a:r>
              <a:rPr lang="en-US" sz="3600" dirty="0">
                <a:solidFill>
                  <a:schemeClr val="tx1"/>
                </a:solidFill>
                <a:latin typeface="楷体_GB2312" pitchFamily="49" charset="-122"/>
              </a:rPr>
              <a:t>18</a:t>
            </a:r>
            <a:r>
              <a:rPr lang="zh-CN" altLang="en-US" sz="3600" dirty="0">
                <a:solidFill>
                  <a:schemeClr val="tx1"/>
                </a:solidFill>
                <a:latin typeface="楷体_GB2312" pitchFamily="49" charset="-122"/>
              </a:rPr>
              <a:t>的最小公倍数是多少</a:t>
            </a:r>
            <a:r>
              <a:rPr lang="en-US" sz="3600" dirty="0">
                <a:solidFill>
                  <a:schemeClr val="tx1"/>
                </a:solidFill>
                <a:latin typeface="楷体_GB2312" pitchFamily="49" charset="-122"/>
              </a:rPr>
              <a:t>?</a:t>
            </a:r>
            <a:r>
              <a:rPr lang="zh-CN" altLang="en-US" sz="3600" dirty="0">
                <a:solidFill>
                  <a:schemeClr val="tx1"/>
                </a:solidFill>
                <a:latin typeface="楷体_GB2312" pitchFamily="49" charset="-122"/>
              </a:rPr>
              <a:t>最大公因数是多少</a:t>
            </a:r>
            <a:r>
              <a:rPr lang="en-US" sz="3600" dirty="0">
                <a:solidFill>
                  <a:schemeClr val="tx1"/>
                </a:solidFill>
                <a:latin typeface="楷体_GB2312" pitchFamily="49" charset="-122"/>
              </a:rPr>
              <a:t>?</a:t>
            </a:r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323428" y="3068960"/>
            <a:ext cx="7200900" cy="162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600" dirty="0">
                <a:solidFill>
                  <a:srgbClr val="FF0000"/>
                </a:solidFill>
                <a:latin typeface="楷体_GB2312" pitchFamily="49" charset="-122"/>
              </a:rPr>
              <a:t>15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</a:rPr>
              <a:t>和</a:t>
            </a:r>
            <a:r>
              <a:rPr lang="en-US" sz="3600" dirty="0">
                <a:solidFill>
                  <a:srgbClr val="FF0000"/>
                </a:solidFill>
                <a:latin typeface="楷体_GB2312" pitchFamily="49" charset="-122"/>
              </a:rPr>
              <a:t>18</a:t>
            </a:r>
            <a:r>
              <a:rPr lang="zh-CN" altLang="en-US" sz="3600" dirty="0">
                <a:solidFill>
                  <a:srgbClr val="FF0000"/>
                </a:solidFill>
                <a:latin typeface="楷体_GB2312" pitchFamily="49" charset="-122"/>
              </a:rPr>
              <a:t>的最小公倍数是９０；　　　　　　　最大公因数是３。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07" name="TextBox 23"/>
          <p:cNvSpPr txBox="1"/>
          <p:nvPr/>
        </p:nvSpPr>
        <p:spPr>
          <a:xfrm>
            <a:off x="107504" y="601524"/>
            <a:ext cx="7487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我是聪明的小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法官。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35496" y="1847482"/>
            <a:ext cx="8928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几个数的公倍数的个数是无限的。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                                  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</a:p>
        </p:txBody>
      </p:sp>
      <p:sp>
        <p:nvSpPr>
          <p:cNvPr id="120" name="矩形 119"/>
          <p:cNvSpPr/>
          <p:nvPr/>
        </p:nvSpPr>
        <p:spPr>
          <a:xfrm>
            <a:off x="35496" y="3060249"/>
            <a:ext cx="84969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一个数的因数必小于它的倍数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7236296" y="1855345"/>
            <a:ext cx="7200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+mn-ea"/>
                <a:ea typeface="+mn-ea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7308304" y="306024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endParaRPr lang="zh-CN" altLang="en-US" sz="36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4418084"/>
            <a:ext cx="2495550" cy="95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08538" y="4393071"/>
            <a:ext cx="2495550" cy="952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6197" y="4387306"/>
            <a:ext cx="2495550" cy="9525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899592" y="1988840"/>
            <a:ext cx="6397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请报到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的倍数的同学起立。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9592" y="2662900"/>
            <a:ext cx="63978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请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报到</a:t>
            </a:r>
            <a:r>
              <a:rPr lang="en-US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倍数的同学起立。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20276" y="3672897"/>
            <a:ext cx="3584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你们发现了什么</a:t>
            </a:r>
            <a:r>
              <a:rPr lang="en-US" altLang="zh-CN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6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0275" y="4509120"/>
            <a:ext cx="77561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4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这</a:t>
            </a: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个数既是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的倍数又是</a:t>
            </a:r>
            <a:r>
              <a:rPr lang="en-US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40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的倍数。</a:t>
            </a:r>
            <a:endParaRPr lang="zh-CN" altLang="en-US" sz="4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前凸带形 4"/>
          <p:cNvSpPr/>
          <p:nvPr/>
        </p:nvSpPr>
        <p:spPr>
          <a:xfrm>
            <a:off x="1835696" y="764704"/>
            <a:ext cx="4104456" cy="972688"/>
          </a:xfrm>
          <a:prstGeom prst="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</a:rPr>
              <a:t>报数游戏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2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1782" y="5086925"/>
            <a:ext cx="8314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两个数有没有最大的公倍数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前凸弯带形 4"/>
          <p:cNvSpPr/>
          <p:nvPr/>
        </p:nvSpPr>
        <p:spPr>
          <a:xfrm>
            <a:off x="2771800" y="699954"/>
            <a:ext cx="2808312" cy="864096"/>
          </a:xfrm>
          <a:prstGeom prst="ellipseRibb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自学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1755545"/>
            <a:ext cx="7191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自学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教材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68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页例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并完成下面各题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2420888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什么叫公倍数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什么叫最小公倍数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1782" y="3270627"/>
            <a:ext cx="83866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集合圈中左边的数表示哪个数的倍数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右边的数表示哪个数的倍数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中间涂色的部分表示什么数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Group 4"/>
          <p:cNvGrpSpPr/>
          <p:nvPr/>
        </p:nvGrpSpPr>
        <p:grpSpPr bwMode="auto">
          <a:xfrm>
            <a:off x="683568" y="2217057"/>
            <a:ext cx="7846812" cy="3876239"/>
            <a:chOff x="0" y="376"/>
            <a:chExt cx="3809" cy="1865"/>
          </a:xfrm>
        </p:grpSpPr>
        <p:sp>
          <p:nvSpPr>
            <p:cNvPr id="8197" name="AutoShape 5"/>
            <p:cNvSpPr>
              <a:spLocks noChangeArrowheads="1"/>
            </p:cNvSpPr>
            <p:nvPr/>
          </p:nvSpPr>
          <p:spPr bwMode="auto">
            <a:xfrm>
              <a:off x="0" y="376"/>
              <a:ext cx="3749" cy="1206"/>
            </a:xfrm>
            <a:prstGeom prst="roundRect">
              <a:avLst>
                <a:gd name="adj" fmla="val 11111"/>
              </a:avLst>
            </a:prstGeom>
            <a:solidFill>
              <a:srgbClr val="FEE6F9"/>
            </a:solidFill>
            <a:ln w="19050">
              <a:solidFill>
                <a:srgbClr val="CC3399"/>
              </a:solidFill>
              <a:round/>
            </a:ln>
          </p:spPr>
          <p:txBody>
            <a:bodyPr wrap="none" lIns="90000" tIns="46800" rIns="90000" bIns="46800" anchor="ctr"/>
            <a:lstStyle>
              <a:lvl1pPr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/>
              <a:endParaRPr lang="zh-CN" altLang="en-US" sz="3200"/>
            </a:p>
          </p:txBody>
        </p:sp>
        <p:sp>
          <p:nvSpPr>
            <p:cNvPr id="8198" name="Rectangle 6"/>
            <p:cNvSpPr>
              <a:spLocks noChangeArrowheads="1"/>
            </p:cNvSpPr>
            <p:nvPr/>
          </p:nvSpPr>
          <p:spPr bwMode="auto">
            <a:xfrm>
              <a:off x="0" y="379"/>
              <a:ext cx="3809" cy="1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 baseline="30000">
                  <a:solidFill>
                    <a:schemeClr val="tx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3200" baseline="0" dirty="0"/>
                <a:t>12，24，36，</a:t>
              </a:r>
              <a:r>
                <a:rPr lang="en-US" sz="3200" baseline="0" dirty="0"/>
                <a:t>··· </a:t>
              </a:r>
              <a:r>
                <a:rPr lang="zh-CN" altLang="en-US" sz="3200" baseline="0" dirty="0"/>
                <a:t>是 4</a:t>
              </a:r>
              <a:r>
                <a:rPr lang="en-US" sz="3200" baseline="0" dirty="0"/>
                <a:t> </a:t>
              </a:r>
              <a:r>
                <a:rPr lang="zh-CN" altLang="en-US" sz="3200" baseline="0" dirty="0"/>
                <a:t>和 6</a:t>
              </a:r>
              <a:r>
                <a:rPr lang="en-US" sz="3200" baseline="0" dirty="0"/>
                <a:t> </a:t>
              </a:r>
              <a:r>
                <a:rPr lang="zh-CN" altLang="en-US" sz="3200" baseline="0" dirty="0"/>
                <a:t>公有的倍数，叫做它们的</a:t>
              </a:r>
              <a:r>
                <a:rPr lang="zh-CN" altLang="en-US" sz="3200" baseline="0" dirty="0">
                  <a:solidFill>
                    <a:srgbClr val="FF0066"/>
                  </a:solidFill>
                  <a:ea typeface="黑体" panose="02010609060101010101" pitchFamily="49" charset="-122"/>
                </a:rPr>
                <a:t>公倍数</a:t>
              </a:r>
              <a:r>
                <a:rPr lang="zh-CN" altLang="en-US" sz="3200" baseline="0" dirty="0"/>
                <a:t>。其中</a:t>
              </a:r>
              <a:r>
                <a:rPr lang="en-US" sz="3200" baseline="0" dirty="0">
                  <a:latin typeface="宋体" panose="02010600030101010101" pitchFamily="2" charset="-122"/>
                  <a:ea typeface="宋体" panose="02010600030101010101" pitchFamily="2" charset="-122"/>
                </a:rPr>
                <a:t>,</a:t>
              </a:r>
              <a:r>
                <a:rPr lang="en-US" sz="3200" baseline="0" dirty="0"/>
                <a:t> </a:t>
              </a:r>
              <a:r>
                <a:rPr lang="zh-CN" altLang="en-US" sz="3200" baseline="0" dirty="0"/>
                <a:t>12</a:t>
              </a:r>
              <a:r>
                <a:rPr lang="en-US" sz="3200" dirty="0"/>
                <a:t> </a:t>
              </a:r>
              <a:r>
                <a:rPr lang="zh-CN" altLang="en-US" sz="3200" baseline="0" dirty="0"/>
                <a:t>是最小的公倍数，叫做它们的</a:t>
              </a:r>
              <a:r>
                <a:rPr lang="zh-CN" altLang="en-US" sz="3200" baseline="0" dirty="0">
                  <a:solidFill>
                    <a:srgbClr val="FF0066"/>
                  </a:solidFill>
                  <a:ea typeface="黑体" panose="02010609060101010101" pitchFamily="49" charset="-122"/>
                </a:rPr>
                <a:t>最小公倍数</a:t>
              </a:r>
              <a:r>
                <a:rPr lang="zh-CN" altLang="en-US" sz="3200" baseline="0" dirty="0"/>
                <a:t>。 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323528" y="908720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什么叫公倍数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什么叫最小公倍数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277354" y="3128261"/>
            <a:ext cx="1665838" cy="1213164"/>
          </a:xfrm>
          <a:custGeom>
            <a:avLst/>
            <a:gdLst>
              <a:gd name="connsiteX0" fmla="*/ 860080 w 1665838"/>
              <a:gd name="connsiteY0" fmla="*/ 0 h 1213164"/>
              <a:gd name="connsiteX1" fmla="*/ 660903 w 1665838"/>
              <a:gd name="connsiteY1" fmla="*/ 63374 h 1213164"/>
              <a:gd name="connsiteX2" fmla="*/ 226337 w 1665838"/>
              <a:gd name="connsiteY2" fmla="*/ 244444 h 1213164"/>
              <a:gd name="connsiteX3" fmla="*/ 90535 w 1665838"/>
              <a:gd name="connsiteY3" fmla="*/ 425513 h 1213164"/>
              <a:gd name="connsiteX4" fmla="*/ 36214 w 1665838"/>
              <a:gd name="connsiteY4" fmla="*/ 443620 h 1213164"/>
              <a:gd name="connsiteX5" fmla="*/ 0 w 1665838"/>
              <a:gd name="connsiteY5" fmla="*/ 597529 h 1213164"/>
              <a:gd name="connsiteX6" fmla="*/ 36214 w 1665838"/>
              <a:gd name="connsiteY6" fmla="*/ 742384 h 1213164"/>
              <a:gd name="connsiteX7" fmla="*/ 108642 w 1665838"/>
              <a:gd name="connsiteY7" fmla="*/ 851026 h 1213164"/>
              <a:gd name="connsiteX8" fmla="*/ 181070 w 1665838"/>
              <a:gd name="connsiteY8" fmla="*/ 932507 h 1213164"/>
              <a:gd name="connsiteX9" fmla="*/ 416460 w 1665838"/>
              <a:gd name="connsiteY9" fmla="*/ 1050202 h 1213164"/>
              <a:gd name="connsiteX10" fmla="*/ 633743 w 1665838"/>
              <a:gd name="connsiteY10" fmla="*/ 1140737 h 1213164"/>
              <a:gd name="connsiteX11" fmla="*/ 841973 w 1665838"/>
              <a:gd name="connsiteY11" fmla="*/ 1213164 h 1213164"/>
              <a:gd name="connsiteX12" fmla="*/ 1023042 w 1665838"/>
              <a:gd name="connsiteY12" fmla="*/ 1149790 h 1213164"/>
              <a:gd name="connsiteX13" fmla="*/ 1303699 w 1665838"/>
              <a:gd name="connsiteY13" fmla="*/ 1013988 h 1213164"/>
              <a:gd name="connsiteX14" fmla="*/ 1548143 w 1665838"/>
              <a:gd name="connsiteY14" fmla="*/ 878186 h 1213164"/>
              <a:gd name="connsiteX15" fmla="*/ 1638678 w 1665838"/>
              <a:gd name="connsiteY15" fmla="*/ 733331 h 1213164"/>
              <a:gd name="connsiteX16" fmla="*/ 1665838 w 1665838"/>
              <a:gd name="connsiteY16" fmla="*/ 624689 h 1213164"/>
              <a:gd name="connsiteX17" fmla="*/ 1656785 w 1665838"/>
              <a:gd name="connsiteY17" fmla="*/ 497941 h 1213164"/>
              <a:gd name="connsiteX18" fmla="*/ 1548143 w 1665838"/>
              <a:gd name="connsiteY18" fmla="*/ 353085 h 1213164"/>
              <a:gd name="connsiteX19" fmla="*/ 1466662 w 1665838"/>
              <a:gd name="connsiteY19" fmla="*/ 262550 h 1213164"/>
              <a:gd name="connsiteX20" fmla="*/ 1276539 w 1665838"/>
              <a:gd name="connsiteY20" fmla="*/ 172016 h 1213164"/>
              <a:gd name="connsiteX21" fmla="*/ 1095470 w 1665838"/>
              <a:gd name="connsiteY21" fmla="*/ 99588 h 1213164"/>
              <a:gd name="connsiteX22" fmla="*/ 860080 w 1665838"/>
              <a:gd name="connsiteY22" fmla="*/ 0 h 12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665838" h="1213164">
                <a:moveTo>
                  <a:pt x="860080" y="0"/>
                </a:moveTo>
                <a:lnTo>
                  <a:pt x="660903" y="63374"/>
                </a:lnTo>
                <a:lnTo>
                  <a:pt x="226337" y="244444"/>
                </a:lnTo>
                <a:lnTo>
                  <a:pt x="90535" y="425513"/>
                </a:lnTo>
                <a:lnTo>
                  <a:pt x="36214" y="443620"/>
                </a:lnTo>
                <a:lnTo>
                  <a:pt x="0" y="597529"/>
                </a:lnTo>
                <a:lnTo>
                  <a:pt x="36214" y="742384"/>
                </a:lnTo>
                <a:lnTo>
                  <a:pt x="108642" y="851026"/>
                </a:lnTo>
                <a:lnTo>
                  <a:pt x="181070" y="932507"/>
                </a:lnTo>
                <a:lnTo>
                  <a:pt x="416460" y="1050202"/>
                </a:lnTo>
                <a:lnTo>
                  <a:pt x="633743" y="1140737"/>
                </a:lnTo>
                <a:lnTo>
                  <a:pt x="841973" y="1213164"/>
                </a:lnTo>
                <a:lnTo>
                  <a:pt x="1023042" y="1149790"/>
                </a:lnTo>
                <a:lnTo>
                  <a:pt x="1303699" y="1013988"/>
                </a:lnTo>
                <a:lnTo>
                  <a:pt x="1548143" y="878186"/>
                </a:lnTo>
                <a:lnTo>
                  <a:pt x="1638678" y="733331"/>
                </a:lnTo>
                <a:lnTo>
                  <a:pt x="1665838" y="624689"/>
                </a:lnTo>
                <a:lnTo>
                  <a:pt x="1656785" y="497941"/>
                </a:lnTo>
                <a:lnTo>
                  <a:pt x="1548143" y="353085"/>
                </a:lnTo>
                <a:lnTo>
                  <a:pt x="1466662" y="262550"/>
                </a:lnTo>
                <a:lnTo>
                  <a:pt x="1276539" y="172016"/>
                </a:lnTo>
                <a:lnTo>
                  <a:pt x="1095470" y="99588"/>
                </a:lnTo>
                <a:lnTo>
                  <a:pt x="860080" y="0"/>
                </a:ln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4874640" y="3130727"/>
            <a:ext cx="2376487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3200" baseline="0" dirty="0">
                <a:solidFill>
                  <a:srgbClr val="FF0000"/>
                </a:solidFill>
              </a:rPr>
              <a:t>6</a:t>
            </a:r>
            <a:r>
              <a:rPr lang="en-US" sz="3200" baseline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200" baseline="0" dirty="0">
                <a:solidFill>
                  <a:srgbClr val="FF0000"/>
                </a:solidFill>
              </a:rPr>
              <a:t> </a:t>
            </a:r>
            <a:r>
              <a:rPr lang="zh-CN" altLang="en-US" sz="3200" baseline="0" dirty="0">
                <a:solidFill>
                  <a:srgbClr val="FF0000"/>
                </a:solidFill>
              </a:rPr>
              <a:t>18</a:t>
            </a:r>
            <a:r>
              <a:rPr lang="en-US" sz="3200" baseline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200" baseline="0" dirty="0">
                <a:solidFill>
                  <a:srgbClr val="FF0000"/>
                </a:solidFill>
              </a:rPr>
              <a:t> </a:t>
            </a: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aseline="0" dirty="0">
                <a:solidFill>
                  <a:srgbClr val="FF0000"/>
                </a:solidFill>
              </a:rPr>
              <a:t>30</a:t>
            </a:r>
            <a:r>
              <a:rPr lang="en-US" sz="3200" baseline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200" baseline="0" dirty="0">
                <a:solidFill>
                  <a:srgbClr val="FF0000"/>
                </a:solidFill>
              </a:rPr>
              <a:t>  </a:t>
            </a:r>
            <a:r>
              <a:rPr lang="zh-CN" altLang="en-US" sz="3200" baseline="0" dirty="0">
                <a:solidFill>
                  <a:srgbClr val="FF0000"/>
                </a:solidFill>
              </a:rPr>
              <a:t>42</a:t>
            </a:r>
            <a:r>
              <a:rPr lang="en-US" sz="3200" baseline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200" baseline="0" dirty="0">
                <a:solidFill>
                  <a:srgbClr val="FF0000"/>
                </a:solidFill>
              </a:rPr>
              <a:t>   ···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707804" y="3033227"/>
            <a:ext cx="303321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baseline="0" dirty="0">
                <a:solidFill>
                  <a:srgbClr val="FF0000"/>
                </a:solidFill>
              </a:rPr>
              <a:t>4</a:t>
            </a:r>
            <a:r>
              <a:rPr lang="en-US" sz="3200" baseline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200" baseline="0" dirty="0">
                <a:solidFill>
                  <a:srgbClr val="FF0000"/>
                </a:solidFill>
              </a:rPr>
              <a:t> </a:t>
            </a:r>
            <a:r>
              <a:rPr lang="zh-CN" altLang="en-US" sz="3200" baseline="0" dirty="0">
                <a:solidFill>
                  <a:srgbClr val="FF0000"/>
                </a:solidFill>
              </a:rPr>
              <a:t>8</a:t>
            </a:r>
            <a:r>
              <a:rPr lang="en-US" sz="3200" baseline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200" baseline="0" dirty="0">
                <a:solidFill>
                  <a:srgbClr val="FF0000"/>
                </a:solidFill>
              </a:rPr>
              <a:t> 1</a:t>
            </a:r>
            <a:r>
              <a:rPr lang="zh-CN" altLang="en-US" sz="3200" baseline="0" dirty="0">
                <a:solidFill>
                  <a:srgbClr val="FF0000"/>
                </a:solidFill>
              </a:rPr>
              <a:t>6</a:t>
            </a:r>
            <a:r>
              <a:rPr lang="en-US" sz="3200" baseline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</a:p>
          <a:p>
            <a:pPr algn="ctr" eaLnBrk="1" hangingPunct="1"/>
            <a:r>
              <a:rPr lang="zh-CN" altLang="en-US" sz="3200" baseline="0" dirty="0">
                <a:solidFill>
                  <a:srgbClr val="FF0000"/>
                </a:solidFill>
              </a:rPr>
              <a:t>20,28,32</a:t>
            </a:r>
            <a:r>
              <a:rPr lang="en-US" altLang="zh-CN" sz="3200" baseline="0" dirty="0">
                <a:solidFill>
                  <a:srgbClr val="FF0000"/>
                </a:solidFill>
              </a:rPr>
              <a:t>,</a:t>
            </a:r>
            <a:r>
              <a:rPr lang="zh-CN" altLang="en-US" sz="3200" baseline="0" dirty="0">
                <a:solidFill>
                  <a:srgbClr val="FF0000"/>
                </a:solidFill>
              </a:rPr>
              <a:t>40</a:t>
            </a:r>
            <a:r>
              <a:rPr lang="zh-CN" altLang="en-US" sz="3200" baseline="0" dirty="0" smtClean="0">
                <a:solidFill>
                  <a:srgbClr val="FF0000"/>
                </a:solidFill>
              </a:rPr>
              <a:t>，</a:t>
            </a:r>
            <a:endParaRPr lang="en-US" altLang="zh-CN" sz="3200" baseline="0" dirty="0" smtClean="0">
              <a:solidFill>
                <a:srgbClr val="FF0000"/>
              </a:solidFill>
            </a:endParaRPr>
          </a:p>
          <a:p>
            <a:pPr algn="ctr" eaLnBrk="1" hangingPunct="1"/>
            <a:r>
              <a:rPr lang="en-US" sz="3200" baseline="0" dirty="0" smtClean="0">
                <a:solidFill>
                  <a:srgbClr val="FF0000"/>
                </a:solidFill>
              </a:rPr>
              <a:t> </a:t>
            </a:r>
            <a:r>
              <a:rPr lang="en-US" sz="3200" baseline="0" dirty="0">
                <a:solidFill>
                  <a:srgbClr val="FF0000"/>
                </a:solidFill>
              </a:rPr>
              <a:t>···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1017912" y="2420888"/>
            <a:ext cx="241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baseline="0" dirty="0"/>
              <a:t>4</a:t>
            </a:r>
            <a:r>
              <a:rPr lang="en-US" sz="3200" baseline="0" dirty="0"/>
              <a:t> </a:t>
            </a:r>
            <a:r>
              <a:rPr lang="zh-CN" altLang="en-US" sz="3200" baseline="0" dirty="0"/>
              <a:t>的倍数</a:t>
            </a:r>
            <a:endParaRPr lang="zh-CN" altLang="en-US" sz="3200" baseline="0" dirty="0">
              <a:solidFill>
                <a:srgbClr val="0000FF"/>
              </a:solidFill>
            </a:endParaRPr>
          </a:p>
        </p:txBody>
      </p:sp>
      <p:sp>
        <p:nvSpPr>
          <p:cNvPr id="8201" name="Oval 9"/>
          <p:cNvSpPr>
            <a:spLocks noChangeArrowheads="1"/>
          </p:cNvSpPr>
          <p:nvPr/>
        </p:nvSpPr>
        <p:spPr bwMode="auto">
          <a:xfrm>
            <a:off x="467544" y="3016130"/>
            <a:ext cx="4475931" cy="1446213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8202" name="Oval 10"/>
          <p:cNvSpPr>
            <a:spLocks noChangeArrowheads="1"/>
          </p:cNvSpPr>
          <p:nvPr/>
        </p:nvSpPr>
        <p:spPr bwMode="auto">
          <a:xfrm>
            <a:off x="3286124" y="3016130"/>
            <a:ext cx="4454227" cy="1446213"/>
          </a:xfrm>
          <a:prstGeom prst="ellipse">
            <a:avLst/>
          </a:prstGeom>
          <a:noFill/>
          <a:ln w="57150">
            <a:solidFill>
              <a:srgbClr val="CC0066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4427457" y="2414258"/>
            <a:ext cx="241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baseline="0" dirty="0"/>
              <a:t>6</a:t>
            </a:r>
            <a:r>
              <a:rPr lang="en-US" sz="3200" baseline="0" dirty="0"/>
              <a:t> </a:t>
            </a:r>
            <a:r>
              <a:rPr lang="zh-CN" altLang="en-US" sz="3200" baseline="0" dirty="0"/>
              <a:t>的倍数</a:t>
            </a:r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2987824" y="3180340"/>
            <a:ext cx="19907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sz="3200" baseline="0" dirty="0">
                <a:solidFill>
                  <a:srgbClr val="CC0099"/>
                </a:solidFill>
              </a:rPr>
              <a:t>   </a:t>
            </a:r>
            <a:r>
              <a:rPr lang="zh-CN" altLang="en-US" sz="3200" baseline="0" dirty="0" smtClean="0">
                <a:solidFill>
                  <a:srgbClr val="CC0099"/>
                </a:solidFill>
                <a:latin typeface="+mj-lt"/>
              </a:rPr>
              <a:t>12</a:t>
            </a:r>
            <a:r>
              <a:rPr lang="en-US" altLang="zh-CN" sz="3200" baseline="0" dirty="0" smtClean="0">
                <a:solidFill>
                  <a:srgbClr val="CC0099"/>
                </a:solidFill>
                <a:latin typeface="+mj-lt"/>
              </a:rPr>
              <a:t>,24,</a:t>
            </a:r>
          </a:p>
          <a:p>
            <a:pPr algn="ctr" eaLnBrk="1" hangingPunct="1"/>
            <a:r>
              <a:rPr lang="en-US" altLang="zh-CN" sz="3200" baseline="0" dirty="0">
                <a:solidFill>
                  <a:srgbClr val="CC0099"/>
                </a:solidFill>
                <a:latin typeface="+mj-lt"/>
              </a:rPr>
              <a:t>36,</a:t>
            </a:r>
            <a:r>
              <a:rPr lang="en-US" sz="3200" baseline="0" dirty="0" smtClean="0">
                <a:solidFill>
                  <a:srgbClr val="CC0099"/>
                </a:solidFill>
                <a:latin typeface="+mj-lt"/>
              </a:rPr>
              <a:t>···</a:t>
            </a:r>
            <a:endParaRPr lang="en-US" sz="3200" baseline="0" dirty="0">
              <a:solidFill>
                <a:srgbClr val="CC0099"/>
              </a:solidFill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4857" y="617330"/>
            <a:ext cx="838668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5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集合圈中左边的数表示哪个数的倍数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右边的数表示哪个数的倍数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中间涂色的部分表示什么数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2705509" y="5095777"/>
            <a:ext cx="3878240" cy="925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aseline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4和6的公倍数</a:t>
            </a:r>
            <a:endParaRPr lang="zh-CN" altLang="en-US" sz="3600" baseline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下箭头 1"/>
          <p:cNvSpPr/>
          <p:nvPr/>
        </p:nvSpPr>
        <p:spPr>
          <a:xfrm>
            <a:off x="3923928" y="4404922"/>
            <a:ext cx="360040" cy="627358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2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1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8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82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2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1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82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82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195" grpId="0"/>
      <p:bldP spid="8200" grpId="0"/>
      <p:bldP spid="8201" grpId="0" animBg="1"/>
      <p:bldP spid="8202" grpId="0" animBg="1"/>
      <p:bldP spid="8203" grpId="0"/>
      <p:bldP spid="8204" grpId="0"/>
      <p:bldP spid="8204" grpId="1"/>
      <p:bldP spid="8204" grpId="2"/>
      <p:bldP spid="19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1052736"/>
            <a:ext cx="8314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两个数有没有最大的公倍数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6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2348880"/>
            <a:ext cx="7344816" cy="333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个数没有最大的公倍数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根据一个数的倍数的个数是无限的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可知两个数的公倍数的个数也是无限的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所以两个数没有最大的公倍数。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0" y="992331"/>
            <a:ext cx="8856984" cy="149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把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的倍数、公倍数填在相应的位置，并圈出它们的最小公倍数。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707804" y="3182163"/>
            <a:ext cx="34012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600" baseline="0" dirty="0" smtClean="0">
                <a:solidFill>
                  <a:srgbClr val="FF0000"/>
                </a:solidFill>
              </a:rPr>
              <a:t>3</a:t>
            </a:r>
            <a:r>
              <a:rPr lang="en-US" sz="3600" baseline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600" baseline="0" dirty="0" smtClean="0">
                <a:solidFill>
                  <a:srgbClr val="FF0000"/>
                </a:solidFill>
              </a:rPr>
              <a:t> </a:t>
            </a:r>
            <a:r>
              <a:rPr lang="en-US" altLang="zh-CN" sz="3600" baseline="0" dirty="0" smtClean="0">
                <a:solidFill>
                  <a:srgbClr val="FF0000"/>
                </a:solidFill>
              </a:rPr>
              <a:t>9</a:t>
            </a:r>
            <a:r>
              <a:rPr lang="en-US" sz="3600" baseline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en-US" sz="3600" baseline="0" dirty="0" smtClean="0">
                <a:solidFill>
                  <a:srgbClr val="FF0000"/>
                </a:solidFill>
              </a:rPr>
              <a:t> 1</a:t>
            </a:r>
            <a:r>
              <a:rPr lang="en-US" altLang="zh-CN" sz="3600" baseline="0" dirty="0" smtClean="0">
                <a:solidFill>
                  <a:srgbClr val="FF0000"/>
                </a:solidFill>
              </a:rPr>
              <a:t>5</a:t>
            </a:r>
            <a:r>
              <a:rPr lang="en-US" sz="3600" baseline="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endParaRPr lang="en-US" sz="3600" baseline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/>
            <a:r>
              <a:rPr lang="zh-CN" altLang="en-US" sz="3600" baseline="0" dirty="0" smtClean="0">
                <a:solidFill>
                  <a:srgbClr val="FF0000"/>
                </a:solidFill>
              </a:rPr>
              <a:t>2</a:t>
            </a:r>
            <a:r>
              <a:rPr lang="en-US" altLang="zh-CN" sz="3600" baseline="0" dirty="0" smtClean="0">
                <a:solidFill>
                  <a:srgbClr val="FF0000"/>
                </a:solidFill>
              </a:rPr>
              <a:t>1</a:t>
            </a:r>
            <a:r>
              <a:rPr lang="zh-CN" altLang="en-US" sz="3600" baseline="0" dirty="0" smtClean="0">
                <a:solidFill>
                  <a:srgbClr val="FF0000"/>
                </a:solidFill>
              </a:rPr>
              <a:t>, </a:t>
            </a:r>
            <a:r>
              <a:rPr lang="en-US" sz="3600" baseline="0" dirty="0" smtClean="0">
                <a:solidFill>
                  <a:srgbClr val="FF0000"/>
                </a:solidFill>
              </a:rPr>
              <a:t>···</a:t>
            </a:r>
            <a:endParaRPr lang="en-US" sz="3600" baseline="0" dirty="0">
              <a:solidFill>
                <a:srgbClr val="FF0000"/>
              </a:solidFill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594769" y="2482346"/>
            <a:ext cx="241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altLang="zh-CN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endParaRPr lang="zh-CN" altLang="en-US" sz="3200" baseline="0" dirty="0">
              <a:solidFill>
                <a:srgbClr val="0000F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880618" y="3056114"/>
            <a:ext cx="4475931" cy="1446213"/>
          </a:xfrm>
          <a:prstGeom prst="ellipse">
            <a:avLst/>
          </a:prstGeom>
          <a:noFill/>
          <a:ln w="57150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13" name="Oval 10"/>
          <p:cNvSpPr>
            <a:spLocks noChangeArrowheads="1"/>
          </p:cNvSpPr>
          <p:nvPr/>
        </p:nvSpPr>
        <p:spPr bwMode="auto">
          <a:xfrm>
            <a:off x="3286124" y="3088055"/>
            <a:ext cx="4454227" cy="1446213"/>
          </a:xfrm>
          <a:prstGeom prst="ellipse">
            <a:avLst/>
          </a:prstGeom>
          <a:noFill/>
          <a:ln w="57150">
            <a:solidFill>
              <a:srgbClr val="CC0066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3200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7457" y="2486183"/>
            <a:ext cx="241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baseline="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2987824" y="3252265"/>
            <a:ext cx="24559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algn="ctr" eaLnBrk="1" hangingPunct="1"/>
            <a:r>
              <a:rPr lang="en-US" sz="3600" baseline="0" dirty="0">
                <a:solidFill>
                  <a:srgbClr val="FF0000"/>
                </a:solidFill>
              </a:rPr>
              <a:t>   </a:t>
            </a:r>
            <a:r>
              <a:rPr lang="en-US" altLang="zh-CN" sz="3600" baseline="0" dirty="0" smtClean="0">
                <a:solidFill>
                  <a:srgbClr val="FF0000"/>
                </a:solidFill>
                <a:latin typeface="+mj-lt"/>
              </a:rPr>
              <a:t>6,12,</a:t>
            </a:r>
          </a:p>
          <a:p>
            <a:pPr algn="ctr" eaLnBrk="1" hangingPunct="1"/>
            <a:r>
              <a:rPr lang="en-US" altLang="zh-CN" sz="3600" baseline="0" dirty="0" smtClean="0">
                <a:solidFill>
                  <a:srgbClr val="FF0000"/>
                </a:solidFill>
                <a:latin typeface="+mj-lt"/>
              </a:rPr>
              <a:t>18,</a:t>
            </a:r>
            <a:r>
              <a:rPr lang="en-US" sz="3600" baseline="0" dirty="0" smtClean="0">
                <a:solidFill>
                  <a:srgbClr val="FF0000"/>
                </a:solidFill>
                <a:latin typeface="+mj-lt"/>
              </a:rPr>
              <a:t>···</a:t>
            </a:r>
            <a:endParaRPr lang="en-US" sz="3600" baseline="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2915816" y="5215178"/>
            <a:ext cx="3878240" cy="7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baseline="3000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baseline="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和6的公倍数</a:t>
            </a:r>
            <a:endParaRPr lang="zh-CN" altLang="en-US" sz="3200" baseline="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4035767" y="4776668"/>
            <a:ext cx="360040" cy="494806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730589" y="3252265"/>
            <a:ext cx="554360" cy="663659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4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1770</Words>
  <Application>WPS 演示</Application>
  <PresentationFormat>全屏显示(4:3)</PresentationFormat>
  <Paragraphs>295</Paragraphs>
  <Slides>33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人教版数学五年级下册第4单元</dc:title>
  <dc:creator>吉林梓翰教育图书有限公司</dc:creator>
  <cp:lastModifiedBy>lenovop</cp:lastModifiedBy>
  <cp:revision>700</cp:revision>
  <dcterms:created xsi:type="dcterms:W3CDTF">2015-11-21T07:20:00Z</dcterms:created>
  <dcterms:modified xsi:type="dcterms:W3CDTF">2021-11-01T05:40:44Z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